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handoutMasterIdLst>
    <p:handoutMasterId r:id="rId26"/>
  </p:handoutMasterIdLst>
  <p:sldIdLst>
    <p:sldId id="256" r:id="rId2"/>
    <p:sldId id="257" r:id="rId3"/>
    <p:sldId id="281" r:id="rId4"/>
    <p:sldId id="284" r:id="rId5"/>
    <p:sldId id="369" r:id="rId6"/>
    <p:sldId id="285" r:id="rId7"/>
    <p:sldId id="357" r:id="rId8"/>
    <p:sldId id="345" r:id="rId9"/>
    <p:sldId id="346" r:id="rId10"/>
    <p:sldId id="347" r:id="rId11"/>
    <p:sldId id="314" r:id="rId12"/>
    <p:sldId id="358" r:id="rId13"/>
    <p:sldId id="315" r:id="rId14"/>
    <p:sldId id="362" r:id="rId15"/>
    <p:sldId id="294" r:id="rId16"/>
    <p:sldId id="363" r:id="rId17"/>
    <p:sldId id="365" r:id="rId18"/>
    <p:sldId id="366" r:id="rId19"/>
    <p:sldId id="367" r:id="rId20"/>
    <p:sldId id="361" r:id="rId21"/>
    <p:sldId id="291" r:id="rId22"/>
    <p:sldId id="368" r:id="rId23"/>
    <p:sldId id="262" r:id="rId24"/>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6D2CC328-B0C6-48DB-B76B-DC994BECBF5E}">
          <p14:sldIdLst>
            <p14:sldId id="256"/>
            <p14:sldId id="257"/>
            <p14:sldId id="281"/>
            <p14:sldId id="284"/>
            <p14:sldId id="369"/>
            <p14:sldId id="285"/>
            <p14:sldId id="357"/>
            <p14:sldId id="345"/>
            <p14:sldId id="346"/>
            <p14:sldId id="347"/>
            <p14:sldId id="314"/>
            <p14:sldId id="358"/>
            <p14:sldId id="315"/>
            <p14:sldId id="362"/>
            <p14:sldId id="294"/>
            <p14:sldId id="363"/>
            <p14:sldId id="365"/>
            <p14:sldId id="366"/>
            <p14:sldId id="367"/>
            <p14:sldId id="361"/>
            <p14:sldId id="291"/>
            <p14:sldId id="368"/>
            <p14:sldId id="26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 zhang" initials="kz"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F7F7F"/>
    <a:srgbClr val="97A5A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05" autoAdjust="0"/>
    <p:restoredTop sz="95016" autoAdjust="0"/>
  </p:normalViewPr>
  <p:slideViewPr>
    <p:cSldViewPr snapToGrid="0">
      <p:cViewPr varScale="1">
        <p:scale>
          <a:sx n="75" d="100"/>
          <a:sy n="75" d="100"/>
        </p:scale>
        <p:origin x="41" y="235"/>
      </p:cViewPr>
      <p:guideLst/>
    </p:cSldViewPr>
  </p:slideViewPr>
  <p:outlineViewPr>
    <p:cViewPr>
      <p:scale>
        <a:sx n="33" d="100"/>
        <a:sy n="33" d="100"/>
      </p:scale>
      <p:origin x="0" y="-2119"/>
    </p:cViewPr>
  </p:outlineViewPr>
  <p:notesTextViewPr>
    <p:cViewPr>
      <p:scale>
        <a:sx n="1" d="1"/>
        <a:sy n="1" d="1"/>
      </p:scale>
      <p:origin x="0" y="0"/>
    </p:cViewPr>
  </p:notesTextViewPr>
  <p:sorterViewPr>
    <p:cViewPr>
      <p:scale>
        <a:sx n="100" d="100"/>
        <a:sy n="100" d="100"/>
      </p:scale>
      <p:origin x="0" y="-10481"/>
    </p:cViewPr>
  </p:sorterViewPr>
  <p:notesViewPr>
    <p:cSldViewPr snapToGrid="0">
      <p:cViewPr varScale="1">
        <p:scale>
          <a:sx n="63" d="100"/>
          <a:sy n="63" d="100"/>
        </p:scale>
        <p:origin x="2222" y="5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B714660-9DBF-4618-9E7F-85C5125A20EB}" type="datetimeFigureOut">
              <a:rPr lang="zh-CN" altLang="en-US" smtClean="0"/>
              <a:t>2025/4/10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6D7791-CF32-40E5-BAEA-9F3D1D6D4D27}"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gif>
</file>

<file path=ppt/media/image18.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E65C4A-27C9-44C9-9FCF-ACAC38BCC65D}" type="datetimeFigureOut">
              <a:rPr lang="zh-CN" altLang="en-US" smtClean="0"/>
              <a:t>2025/4/10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AE9858-04A3-4483-B46F-AE91D3E7A3D9}"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Hello everyone, the title of our speech today is: "</a:t>
            </a:r>
            <a:r>
              <a:rPr lang="en-US" altLang="zh-CN" sz="1200" b="1" dirty="0">
                <a:latin typeface="Palatino Linotype" panose="02040502050505030304" pitchFamily="18" charset="0"/>
              </a:rPr>
              <a:t>Enhance the resilience of power grid: a comparison between stochastic and robust method</a:t>
            </a:r>
            <a:endParaRPr lang="zh-CN" altLang="en-US" sz="1200" b="1" dirty="0">
              <a:latin typeface="Palatino Linotype" panose="02040502050505030304" pitchFamily="18" charset="0"/>
            </a:endParaRPr>
          </a:p>
          <a:p>
            <a:r>
              <a:rPr lang="en-US" altLang="zh-CN" dirty="0"/>
              <a:t>"</a:t>
            </a:r>
            <a:endParaRPr lang="zh-CN" altLang="en-US" dirty="0"/>
          </a:p>
        </p:txBody>
      </p:sp>
      <p:sp>
        <p:nvSpPr>
          <p:cNvPr id="4" name="灯片编号占位符 3"/>
          <p:cNvSpPr>
            <a:spLocks noGrp="1"/>
          </p:cNvSpPr>
          <p:nvPr>
            <p:ph type="sldNum" sz="quarter" idx="5"/>
          </p:nvPr>
        </p:nvSpPr>
        <p:spPr/>
        <p:txBody>
          <a:bodyPr/>
          <a:lstStyle/>
          <a:p>
            <a:fld id="{10AE9858-04A3-4483-B46F-AE91D3E7A3D9}"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24292F"/>
                </a:solidFill>
                <a:effectLst/>
                <a:highlight>
                  <a:srgbClr val="F8F8F8"/>
                </a:highlight>
                <a:latin typeface="-apple-system"/>
              </a:rPr>
              <a:t>The rest of the paper is structured as shown in the illustration</a:t>
            </a:r>
            <a:endParaRPr lang="zh-CN" altLang="en-US" b="1" dirty="0"/>
          </a:p>
        </p:txBody>
      </p:sp>
      <p:sp>
        <p:nvSpPr>
          <p:cNvPr id="4" name="灯片编号占位符 3"/>
          <p:cNvSpPr>
            <a:spLocks noGrp="1"/>
          </p:cNvSpPr>
          <p:nvPr>
            <p:ph type="sldNum" sz="quarter" idx="5"/>
          </p:nvPr>
        </p:nvSpPr>
        <p:spPr/>
        <p:txBody>
          <a:bodyPr/>
          <a:lstStyle/>
          <a:p>
            <a:fld id="{10AE9858-04A3-4483-B46F-AE91D3E7A3D9}" type="slidenum">
              <a:rPr lang="zh-CN" altLang="en-US" smtClean="0"/>
              <a:t>13</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86A361-637B-339B-433A-C65B2FCB0B4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032DCE1-83FF-61F6-D599-EB5A611F86F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69A079E-7F19-DED2-E130-4D121ADAAC1B}"/>
              </a:ext>
            </a:extLst>
          </p:cNvPr>
          <p:cNvSpPr>
            <a:spLocks noGrp="1"/>
          </p:cNvSpPr>
          <p:nvPr>
            <p:ph type="body" idx="1"/>
          </p:nvPr>
        </p:nvSpPr>
        <p:spPr/>
        <p:txBody>
          <a:bodyPr/>
          <a:lstStyle/>
          <a:p>
            <a:r>
              <a:rPr lang="en-US" altLang="zh-CN" b="0" i="0" dirty="0">
                <a:solidFill>
                  <a:srgbClr val="24292F"/>
                </a:solidFill>
                <a:effectLst/>
                <a:highlight>
                  <a:srgbClr val="F8F8F8"/>
                </a:highlight>
                <a:latin typeface="-apple-system"/>
              </a:rPr>
              <a:t>The rest of the paper is structured as shown in the illustration</a:t>
            </a:r>
            <a:endParaRPr lang="zh-CN" altLang="en-US" b="1" dirty="0"/>
          </a:p>
        </p:txBody>
      </p:sp>
      <p:sp>
        <p:nvSpPr>
          <p:cNvPr id="4" name="灯片编号占位符 3">
            <a:extLst>
              <a:ext uri="{FF2B5EF4-FFF2-40B4-BE49-F238E27FC236}">
                <a16:creationId xmlns:a16="http://schemas.microsoft.com/office/drawing/2014/main" id="{A8588531-911B-02D2-EC88-D2C990B66D3E}"/>
              </a:ext>
            </a:extLst>
          </p:cNvPr>
          <p:cNvSpPr>
            <a:spLocks noGrp="1"/>
          </p:cNvSpPr>
          <p:nvPr>
            <p:ph type="sldNum" sz="quarter" idx="5"/>
          </p:nvPr>
        </p:nvSpPr>
        <p:spPr/>
        <p:txBody>
          <a:bodyPr/>
          <a:lstStyle/>
          <a:p>
            <a:fld id="{10AE9858-04A3-4483-B46F-AE91D3E7A3D9}" type="slidenum">
              <a:rPr lang="zh-CN" altLang="en-US" smtClean="0"/>
              <a:t>14</a:t>
            </a:fld>
            <a:endParaRPr lang="zh-CN" altLang="en-US"/>
          </a:p>
        </p:txBody>
      </p:sp>
    </p:spTree>
    <p:extLst>
      <p:ext uri="{BB962C8B-B14F-4D97-AF65-F5344CB8AC3E}">
        <p14:creationId xmlns:p14="http://schemas.microsoft.com/office/powerpoint/2010/main" val="27958167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24292F"/>
                </a:solidFill>
                <a:effectLst/>
                <a:highlight>
                  <a:srgbClr val="F8F8F8"/>
                </a:highlight>
                <a:latin typeface="-apple-system"/>
              </a:rPr>
              <a:t>Later in the models of DAD and ARO, the reinforcement and attack strategies, z and μ respectively, are treated as decision variables in a triple-layer model, where the outer-most layer selects a reinforcement strategy to optimize system performance under the worst-case attack scenario at the middle layer. The distinction between traditional DAD and ARO lies in their unique uncertainty sets, where DAD utilizes a component damage count-based attack budget, whereas ARO opts for a probability-based uncertain budget.</a:t>
            </a:r>
            <a:endParaRPr lang="zh-CN" altLang="en-US" dirty="0"/>
          </a:p>
        </p:txBody>
      </p:sp>
      <p:sp>
        <p:nvSpPr>
          <p:cNvPr id="4" name="灯片编号占位符 3"/>
          <p:cNvSpPr>
            <a:spLocks noGrp="1"/>
          </p:cNvSpPr>
          <p:nvPr>
            <p:ph type="sldNum" sz="quarter" idx="5"/>
          </p:nvPr>
        </p:nvSpPr>
        <p:spPr/>
        <p:txBody>
          <a:bodyPr/>
          <a:lstStyle/>
          <a:p>
            <a:fld id="{10AE9858-04A3-4483-B46F-AE91D3E7A3D9}" type="slidenum">
              <a:rPr lang="zh-CN" altLang="en-US" smtClean="0"/>
              <a:t>15</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14867D-E925-09CB-2A5E-7FEA33AB1DC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EA24360-8A94-E2EC-139A-425A9D0D535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C735F4D-BDD7-D2FB-695F-0E39A4D813E7}"/>
              </a:ext>
            </a:extLst>
          </p:cNvPr>
          <p:cNvSpPr>
            <a:spLocks noGrp="1"/>
          </p:cNvSpPr>
          <p:nvPr>
            <p:ph type="body" idx="1"/>
          </p:nvPr>
        </p:nvSpPr>
        <p:spPr/>
        <p:txBody>
          <a:bodyPr/>
          <a:lstStyle/>
          <a:p>
            <a:r>
              <a:rPr lang="en-US" altLang="zh-CN" b="0" i="0" dirty="0">
                <a:solidFill>
                  <a:srgbClr val="24292F"/>
                </a:solidFill>
                <a:effectLst/>
                <a:highlight>
                  <a:srgbClr val="F8F8F8"/>
                </a:highlight>
                <a:latin typeface="-apple-system"/>
              </a:rPr>
              <a:t>Later in the models of DAD and ARO, the reinforcement and attack strategies, z and μ respectively, are treated as decision variables in a triple-layer model, where the outer-most layer selects a reinforcement strategy to optimize system performance under the worst-case attack scenario at the middle layer. The distinction between traditional DAD and ARO lies in their unique uncertainty sets, where DAD utilizes a component damage count-based attack budget, whereas ARO opts for a probability-based uncertain budget.</a:t>
            </a:r>
            <a:endParaRPr lang="zh-CN" altLang="en-US" dirty="0"/>
          </a:p>
        </p:txBody>
      </p:sp>
      <p:sp>
        <p:nvSpPr>
          <p:cNvPr id="4" name="灯片编号占位符 3">
            <a:extLst>
              <a:ext uri="{FF2B5EF4-FFF2-40B4-BE49-F238E27FC236}">
                <a16:creationId xmlns:a16="http://schemas.microsoft.com/office/drawing/2014/main" id="{E3D2ED9E-9633-B166-B1A3-6FB8ACF3AE3F}"/>
              </a:ext>
            </a:extLst>
          </p:cNvPr>
          <p:cNvSpPr>
            <a:spLocks noGrp="1"/>
          </p:cNvSpPr>
          <p:nvPr>
            <p:ph type="sldNum" sz="quarter" idx="5"/>
          </p:nvPr>
        </p:nvSpPr>
        <p:spPr/>
        <p:txBody>
          <a:bodyPr/>
          <a:lstStyle/>
          <a:p>
            <a:fld id="{10AE9858-04A3-4483-B46F-AE91D3E7A3D9}" type="slidenum">
              <a:rPr lang="zh-CN" altLang="en-US" smtClean="0"/>
              <a:t>16</a:t>
            </a:fld>
            <a:endParaRPr lang="zh-CN" altLang="en-US"/>
          </a:p>
        </p:txBody>
      </p:sp>
    </p:spTree>
    <p:extLst>
      <p:ext uri="{BB962C8B-B14F-4D97-AF65-F5344CB8AC3E}">
        <p14:creationId xmlns:p14="http://schemas.microsoft.com/office/powerpoint/2010/main" val="901442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00CBC6-30CD-DAC0-6483-59C9E289ECB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93EFF04-2CAA-410D-036C-853761F99C0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4629540-2E16-4B01-230C-9ABE08D67DBA}"/>
              </a:ext>
            </a:extLst>
          </p:cNvPr>
          <p:cNvSpPr>
            <a:spLocks noGrp="1"/>
          </p:cNvSpPr>
          <p:nvPr>
            <p:ph type="body" idx="1"/>
          </p:nvPr>
        </p:nvSpPr>
        <p:spPr/>
        <p:txBody>
          <a:bodyPr/>
          <a:lstStyle/>
          <a:p>
            <a:r>
              <a:rPr lang="en-US" altLang="zh-CN" b="0" i="0" dirty="0">
                <a:solidFill>
                  <a:srgbClr val="24292F"/>
                </a:solidFill>
                <a:effectLst/>
                <a:highlight>
                  <a:srgbClr val="F8F8F8"/>
                </a:highlight>
                <a:latin typeface="-apple-system"/>
              </a:rPr>
              <a:t>Later in the models of DAD and ARO, the reinforcement and attack strategies, z and μ respectively, are treated as decision variables in a triple-layer model, where the outer-most layer selects a reinforcement strategy to optimize system performance under the worst-case attack scenario at the middle layer. The distinction between traditional DAD and ARO lies in their unique uncertainty sets, where DAD utilizes a component damage count-based attack budget, whereas ARO opts for a probability-based uncertain budget.</a:t>
            </a:r>
            <a:endParaRPr lang="zh-CN" altLang="en-US" dirty="0"/>
          </a:p>
        </p:txBody>
      </p:sp>
      <p:sp>
        <p:nvSpPr>
          <p:cNvPr id="4" name="灯片编号占位符 3">
            <a:extLst>
              <a:ext uri="{FF2B5EF4-FFF2-40B4-BE49-F238E27FC236}">
                <a16:creationId xmlns:a16="http://schemas.microsoft.com/office/drawing/2014/main" id="{A1A3FD9B-7536-4704-9042-22E3B8DC46CD}"/>
              </a:ext>
            </a:extLst>
          </p:cNvPr>
          <p:cNvSpPr>
            <a:spLocks noGrp="1"/>
          </p:cNvSpPr>
          <p:nvPr>
            <p:ph type="sldNum" sz="quarter" idx="5"/>
          </p:nvPr>
        </p:nvSpPr>
        <p:spPr/>
        <p:txBody>
          <a:bodyPr/>
          <a:lstStyle/>
          <a:p>
            <a:fld id="{10AE9858-04A3-4483-B46F-AE91D3E7A3D9}" type="slidenum">
              <a:rPr lang="zh-CN" altLang="en-US" smtClean="0"/>
              <a:t>17</a:t>
            </a:fld>
            <a:endParaRPr lang="zh-CN" altLang="en-US"/>
          </a:p>
        </p:txBody>
      </p:sp>
    </p:spTree>
    <p:extLst>
      <p:ext uri="{BB962C8B-B14F-4D97-AF65-F5344CB8AC3E}">
        <p14:creationId xmlns:p14="http://schemas.microsoft.com/office/powerpoint/2010/main" val="2775055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233F3-ECB2-0E0F-8358-CE48267A3CE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DF19508-4B91-E5F7-7C25-4747F776B8C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20C3A3F-FE52-4864-692E-68E170726B2F}"/>
              </a:ext>
            </a:extLst>
          </p:cNvPr>
          <p:cNvSpPr>
            <a:spLocks noGrp="1"/>
          </p:cNvSpPr>
          <p:nvPr>
            <p:ph type="body" idx="1"/>
          </p:nvPr>
        </p:nvSpPr>
        <p:spPr/>
        <p:txBody>
          <a:bodyPr/>
          <a:lstStyle/>
          <a:p>
            <a:r>
              <a:rPr lang="en-US" altLang="zh-CN" b="0" i="0" dirty="0">
                <a:solidFill>
                  <a:srgbClr val="24292F"/>
                </a:solidFill>
                <a:effectLst/>
                <a:highlight>
                  <a:srgbClr val="F8F8F8"/>
                </a:highlight>
                <a:latin typeface="-apple-system"/>
              </a:rPr>
              <a:t>Later in the models of DAD and ARO, the reinforcement and attack strategies, z and μ respectively, are treated as decision variables in a triple-layer model, where the outer-most layer selects a reinforcement strategy to optimize system performance under the worst-case attack scenario at the middle layer. The distinction between traditional DAD and ARO lies in their unique uncertainty sets, where DAD utilizes a component damage count-based attack budget, whereas ARO opts for a probability-based uncertain budget.</a:t>
            </a:r>
            <a:endParaRPr lang="zh-CN" altLang="en-US" dirty="0"/>
          </a:p>
        </p:txBody>
      </p:sp>
      <p:sp>
        <p:nvSpPr>
          <p:cNvPr id="4" name="灯片编号占位符 3">
            <a:extLst>
              <a:ext uri="{FF2B5EF4-FFF2-40B4-BE49-F238E27FC236}">
                <a16:creationId xmlns:a16="http://schemas.microsoft.com/office/drawing/2014/main" id="{10D2053E-0609-6F0F-0773-01F789FA90AA}"/>
              </a:ext>
            </a:extLst>
          </p:cNvPr>
          <p:cNvSpPr>
            <a:spLocks noGrp="1"/>
          </p:cNvSpPr>
          <p:nvPr>
            <p:ph type="sldNum" sz="quarter" idx="5"/>
          </p:nvPr>
        </p:nvSpPr>
        <p:spPr/>
        <p:txBody>
          <a:bodyPr/>
          <a:lstStyle/>
          <a:p>
            <a:fld id="{10AE9858-04A3-4483-B46F-AE91D3E7A3D9}" type="slidenum">
              <a:rPr lang="zh-CN" altLang="en-US" smtClean="0"/>
              <a:t>18</a:t>
            </a:fld>
            <a:endParaRPr lang="zh-CN" altLang="en-US"/>
          </a:p>
        </p:txBody>
      </p:sp>
    </p:spTree>
    <p:extLst>
      <p:ext uri="{BB962C8B-B14F-4D97-AF65-F5344CB8AC3E}">
        <p14:creationId xmlns:p14="http://schemas.microsoft.com/office/powerpoint/2010/main" val="8843956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585EBA-2F9F-E9BD-9598-6ABE71BB446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CCA3824-7872-0F26-2DD6-4DF743CC11DC}"/>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5E142E4-9A9D-A4CC-6B88-47947D4D467A}"/>
              </a:ext>
            </a:extLst>
          </p:cNvPr>
          <p:cNvSpPr>
            <a:spLocks noGrp="1"/>
          </p:cNvSpPr>
          <p:nvPr>
            <p:ph type="body" idx="1"/>
          </p:nvPr>
        </p:nvSpPr>
        <p:spPr/>
        <p:txBody>
          <a:bodyPr/>
          <a:lstStyle/>
          <a:p>
            <a:r>
              <a:rPr lang="en-US" altLang="zh-CN" b="0" i="0" dirty="0">
                <a:solidFill>
                  <a:srgbClr val="24292F"/>
                </a:solidFill>
                <a:effectLst/>
                <a:highlight>
                  <a:srgbClr val="F8F8F8"/>
                </a:highlight>
                <a:latin typeface="-apple-system"/>
              </a:rPr>
              <a:t>Later in the models of DAD and ARO, the reinforcement and attack strategies, z and μ respectively, are treated as decision variables in a triple-layer model, where the outer-most layer selects a reinforcement strategy to optimize system performance under the worst-case attack scenario at the middle layer. The distinction between traditional DAD and ARO lies in their unique uncertainty sets, where DAD utilizes a component damage count-based attack budget, whereas ARO opts for a probability-based uncertain budget.</a:t>
            </a:r>
            <a:endParaRPr lang="zh-CN" altLang="en-US" dirty="0"/>
          </a:p>
        </p:txBody>
      </p:sp>
      <p:sp>
        <p:nvSpPr>
          <p:cNvPr id="4" name="灯片编号占位符 3">
            <a:extLst>
              <a:ext uri="{FF2B5EF4-FFF2-40B4-BE49-F238E27FC236}">
                <a16:creationId xmlns:a16="http://schemas.microsoft.com/office/drawing/2014/main" id="{FB398E06-6B38-D35E-8033-B88B3FAE3335}"/>
              </a:ext>
            </a:extLst>
          </p:cNvPr>
          <p:cNvSpPr>
            <a:spLocks noGrp="1"/>
          </p:cNvSpPr>
          <p:nvPr>
            <p:ph type="sldNum" sz="quarter" idx="5"/>
          </p:nvPr>
        </p:nvSpPr>
        <p:spPr/>
        <p:txBody>
          <a:bodyPr/>
          <a:lstStyle/>
          <a:p>
            <a:fld id="{10AE9858-04A3-4483-B46F-AE91D3E7A3D9}" type="slidenum">
              <a:rPr lang="zh-CN" altLang="en-US" smtClean="0"/>
              <a:t>19</a:t>
            </a:fld>
            <a:endParaRPr lang="zh-CN" altLang="en-US"/>
          </a:p>
        </p:txBody>
      </p:sp>
    </p:spTree>
    <p:extLst>
      <p:ext uri="{BB962C8B-B14F-4D97-AF65-F5344CB8AC3E}">
        <p14:creationId xmlns:p14="http://schemas.microsoft.com/office/powerpoint/2010/main" val="3624803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B25455-AE74-11E1-1EB3-A62774F671D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D9C8130-C2E9-7F1C-8E0D-64B94F585B5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F5DE0BC-BC23-3CE3-2C6E-22279C9B0DFD}"/>
              </a:ext>
            </a:extLst>
          </p:cNvPr>
          <p:cNvSpPr>
            <a:spLocks noGrp="1"/>
          </p:cNvSpPr>
          <p:nvPr>
            <p:ph type="body" idx="1"/>
          </p:nvPr>
        </p:nvSpPr>
        <p:spPr/>
        <p:txBody>
          <a:bodyPr/>
          <a:lstStyle/>
          <a:p>
            <a:r>
              <a:rPr lang="en-US" altLang="zh-CN" b="0" i="0" dirty="0">
                <a:solidFill>
                  <a:srgbClr val="24292F"/>
                </a:solidFill>
                <a:effectLst/>
                <a:highlight>
                  <a:srgbClr val="F8F8F8"/>
                </a:highlight>
                <a:latin typeface="-apple-system"/>
              </a:rPr>
              <a:t>Our discussion is divided into five parts, starting with the introduction. </a:t>
            </a:r>
            <a:endParaRPr lang="zh-CN" altLang="en-US" dirty="0"/>
          </a:p>
        </p:txBody>
      </p:sp>
      <p:sp>
        <p:nvSpPr>
          <p:cNvPr id="4" name="灯片编号占位符 3">
            <a:extLst>
              <a:ext uri="{FF2B5EF4-FFF2-40B4-BE49-F238E27FC236}">
                <a16:creationId xmlns:a16="http://schemas.microsoft.com/office/drawing/2014/main" id="{E8B5977A-983B-4436-8CB8-F368A90A6C69}"/>
              </a:ext>
            </a:extLst>
          </p:cNvPr>
          <p:cNvSpPr>
            <a:spLocks noGrp="1"/>
          </p:cNvSpPr>
          <p:nvPr>
            <p:ph type="sldNum" sz="quarter" idx="5"/>
          </p:nvPr>
        </p:nvSpPr>
        <p:spPr/>
        <p:txBody>
          <a:bodyPr/>
          <a:lstStyle/>
          <a:p>
            <a:fld id="{10AE9858-04A3-4483-B46F-AE91D3E7A3D9}" type="slidenum">
              <a:rPr lang="zh-CN" altLang="en-US" smtClean="0"/>
              <a:t>20</a:t>
            </a:fld>
            <a:endParaRPr lang="zh-CN" altLang="en-US"/>
          </a:p>
        </p:txBody>
      </p:sp>
    </p:spTree>
    <p:extLst>
      <p:ext uri="{BB962C8B-B14F-4D97-AF65-F5344CB8AC3E}">
        <p14:creationId xmlns:p14="http://schemas.microsoft.com/office/powerpoint/2010/main" val="33814200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solidFill>
                  <a:srgbClr val="24292F"/>
                </a:solidFill>
                <a:effectLst/>
                <a:latin typeface="-apple-system"/>
              </a:rPr>
              <a:t>Such multi-layer models defy straightforward resolutions, thereby necessitating algorithmic interventions. Here, the classic column-and-constraint generation method is employed, where the problem gets decomposed into a master problem and a dual subproblem, facilitating iterative convergence to the optimum.</a:t>
            </a:r>
          </a:p>
          <a:p>
            <a:br>
              <a:rPr lang="en-US" altLang="zh-CN" dirty="0"/>
            </a:br>
            <a:endParaRPr lang="zh-CN" altLang="en-US" dirty="0"/>
          </a:p>
        </p:txBody>
      </p:sp>
      <p:sp>
        <p:nvSpPr>
          <p:cNvPr id="4" name="灯片编号占位符 3"/>
          <p:cNvSpPr>
            <a:spLocks noGrp="1"/>
          </p:cNvSpPr>
          <p:nvPr>
            <p:ph type="sldNum" sz="quarter" idx="5"/>
          </p:nvPr>
        </p:nvSpPr>
        <p:spPr/>
        <p:txBody>
          <a:bodyPr/>
          <a:lstStyle/>
          <a:p>
            <a:fld id="{10AE9858-04A3-4483-B46F-AE91D3E7A3D9}" type="slidenum">
              <a:rPr lang="zh-CN" altLang="en-US" smtClean="0"/>
              <a:t>21</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FF5057-8D41-773C-9EDD-9844389C937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EDFC32E-D194-E42F-BEB5-31F1809B8FC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79C8DFA3-6BE5-103B-AFC0-32CA9B97191D}"/>
              </a:ext>
            </a:extLst>
          </p:cNvPr>
          <p:cNvSpPr>
            <a:spLocks noGrp="1"/>
          </p:cNvSpPr>
          <p:nvPr>
            <p:ph type="body" idx="1"/>
          </p:nvPr>
        </p:nvSpPr>
        <p:spPr/>
        <p:txBody>
          <a:bodyPr/>
          <a:lstStyle/>
          <a:p>
            <a:pPr algn="l"/>
            <a:r>
              <a:rPr lang="en-US" altLang="zh-CN" b="0" i="0" dirty="0">
                <a:solidFill>
                  <a:srgbClr val="24292F"/>
                </a:solidFill>
                <a:effectLst/>
                <a:latin typeface="-apple-system"/>
              </a:rPr>
              <a:t>Such multi-layer models defy straightforward resolutions, thereby necessitating algorithmic interventions. Here, the classic column-and-constraint generation method is employed, where the problem gets decomposed into a master problem and a dual subproblem, facilitating iterative convergence to the optimum.</a:t>
            </a:r>
          </a:p>
          <a:p>
            <a:br>
              <a:rPr lang="en-US" altLang="zh-CN" dirty="0"/>
            </a:br>
            <a:endParaRPr lang="zh-CN" altLang="en-US" dirty="0"/>
          </a:p>
        </p:txBody>
      </p:sp>
      <p:sp>
        <p:nvSpPr>
          <p:cNvPr id="4" name="灯片编号占位符 3">
            <a:extLst>
              <a:ext uri="{FF2B5EF4-FFF2-40B4-BE49-F238E27FC236}">
                <a16:creationId xmlns:a16="http://schemas.microsoft.com/office/drawing/2014/main" id="{13B7720B-2481-5CDE-2DF3-C3F0C386B6C2}"/>
              </a:ext>
            </a:extLst>
          </p:cNvPr>
          <p:cNvSpPr>
            <a:spLocks noGrp="1"/>
          </p:cNvSpPr>
          <p:nvPr>
            <p:ph type="sldNum" sz="quarter" idx="5"/>
          </p:nvPr>
        </p:nvSpPr>
        <p:spPr/>
        <p:txBody>
          <a:bodyPr/>
          <a:lstStyle/>
          <a:p>
            <a:fld id="{10AE9858-04A3-4483-B46F-AE91D3E7A3D9}" type="slidenum">
              <a:rPr lang="zh-CN" altLang="en-US" smtClean="0"/>
              <a:t>22</a:t>
            </a:fld>
            <a:endParaRPr lang="zh-CN" altLang="en-US"/>
          </a:p>
        </p:txBody>
      </p:sp>
    </p:spTree>
    <p:extLst>
      <p:ext uri="{BB962C8B-B14F-4D97-AF65-F5344CB8AC3E}">
        <p14:creationId xmlns:p14="http://schemas.microsoft.com/office/powerpoint/2010/main" val="3712574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24292F"/>
                </a:solidFill>
                <a:effectLst/>
                <a:highlight>
                  <a:srgbClr val="F8F8F8"/>
                </a:highlight>
                <a:latin typeface="-apple-system"/>
              </a:rPr>
              <a:t>Our discussion is divided into five parts, starting with the introduction. </a:t>
            </a:r>
            <a:endParaRPr lang="zh-CN" altLang="en-US" dirty="0"/>
          </a:p>
        </p:txBody>
      </p:sp>
      <p:sp>
        <p:nvSpPr>
          <p:cNvPr id="4" name="灯片编号占位符 3"/>
          <p:cNvSpPr>
            <a:spLocks noGrp="1"/>
          </p:cNvSpPr>
          <p:nvPr>
            <p:ph type="sldNum" sz="quarter" idx="5"/>
          </p:nvPr>
        </p:nvSpPr>
        <p:spPr/>
        <p:txBody>
          <a:bodyPr/>
          <a:lstStyle/>
          <a:p>
            <a:fld id="{10AE9858-04A3-4483-B46F-AE91D3E7A3D9}"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10AE9858-04A3-4483-B46F-AE91D3E7A3D9}" type="slidenum">
              <a:rPr lang="zh-CN" altLang="en-US" smtClean="0"/>
              <a:t>23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24292F"/>
                </a:solidFill>
                <a:effectLst/>
                <a:highlight>
                  <a:srgbClr val="F8F8F8"/>
                </a:highlight>
                <a:latin typeface="-apple-system"/>
              </a:rPr>
              <a:t>In recent years, enhancing system resilience has emerged as a focal point of research. By boosting the resilience of systems, they are anticipated to recover more quickly from disruptive events. However, the decision-making process for enhancing resilience is inevitably faced with uncertainties. Before the occurrence of a disruptive event, the intensity and spatiotemporal characteristics of the event are uncertain. During such events, fluctuations in demand may occur, and post-event, the repair timelines of damaged components remain indeterminate. The question then arises: how can we model these uncertainties?</a:t>
            </a:r>
            <a:endParaRPr lang="zh-CN" altLang="en-US" dirty="0"/>
          </a:p>
        </p:txBody>
      </p:sp>
      <p:sp>
        <p:nvSpPr>
          <p:cNvPr id="4" name="灯片编号占位符 3"/>
          <p:cNvSpPr>
            <a:spLocks noGrp="1"/>
          </p:cNvSpPr>
          <p:nvPr>
            <p:ph type="sldNum" sz="quarter" idx="5"/>
          </p:nvPr>
        </p:nvSpPr>
        <p:spPr/>
        <p:txBody>
          <a:bodyPr/>
          <a:lstStyle/>
          <a:p>
            <a:fld id="{10AE9858-04A3-4483-B46F-AE91D3E7A3D9}"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b="0" i="0" dirty="0">
                <a:solidFill>
                  <a:srgbClr val="24292F"/>
                </a:solidFill>
                <a:effectLst/>
                <a:highlight>
                  <a:srgbClr val="F8F8F8"/>
                </a:highlight>
                <a:latin typeface="-apple-system"/>
              </a:rPr>
              <a:t>In operations research, two most often used methods are Stochastic Optimization (SO) and Worst-Case oriented Robust Optimization (RO). The former optimizes the expected objective function under a given probability distribution, while the latter seeks decisions that minimize the impact in the worst-case scenarios.</a:t>
            </a:r>
            <a:endParaRPr lang="zh-CN" altLang="en-US" dirty="0"/>
          </a:p>
        </p:txBody>
      </p:sp>
      <p:sp>
        <p:nvSpPr>
          <p:cNvPr id="4" name="灯片编号占位符 3"/>
          <p:cNvSpPr>
            <a:spLocks noGrp="1"/>
          </p:cNvSpPr>
          <p:nvPr>
            <p:ph type="sldNum" sz="quarter" idx="5"/>
          </p:nvPr>
        </p:nvSpPr>
        <p:spPr/>
        <p:txBody>
          <a:bodyPr/>
          <a:lstStyle/>
          <a:p>
            <a:fld id="{10AE9858-04A3-4483-B46F-AE91D3E7A3D9}"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BB28E-8AD6-0C6C-2A1E-8BC480CEDF4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A87A2A3-BC05-6B46-40DB-BB1FE2B6A66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8420A8E-8C41-D524-064F-93FB3746CE6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b="0" i="0" dirty="0">
                <a:solidFill>
                  <a:srgbClr val="24292F"/>
                </a:solidFill>
                <a:effectLst/>
                <a:highlight>
                  <a:srgbClr val="F8F8F8"/>
                </a:highlight>
                <a:latin typeface="-apple-system"/>
              </a:rPr>
              <a:t>In operations research, two most often used methods are Stochastic Optimization (SO) and Worst-Case oriented Robust Optimization (RO). The former optimizes the expected objective function under a given probability distribution, while the latter seeks decisions that minimize the impact in the worst-case scenarios.</a:t>
            </a:r>
            <a:endParaRPr lang="zh-CN" altLang="en-US" dirty="0"/>
          </a:p>
        </p:txBody>
      </p:sp>
      <p:sp>
        <p:nvSpPr>
          <p:cNvPr id="4" name="灯片编号占位符 3">
            <a:extLst>
              <a:ext uri="{FF2B5EF4-FFF2-40B4-BE49-F238E27FC236}">
                <a16:creationId xmlns:a16="http://schemas.microsoft.com/office/drawing/2014/main" id="{D8218964-4349-8B6F-096B-64C05F5BFE8D}"/>
              </a:ext>
            </a:extLst>
          </p:cNvPr>
          <p:cNvSpPr>
            <a:spLocks noGrp="1"/>
          </p:cNvSpPr>
          <p:nvPr>
            <p:ph type="sldNum" sz="quarter" idx="5"/>
          </p:nvPr>
        </p:nvSpPr>
        <p:spPr/>
        <p:txBody>
          <a:bodyPr/>
          <a:lstStyle/>
          <a:p>
            <a:fld id="{10AE9858-04A3-4483-B46F-AE91D3E7A3D9}" type="slidenum">
              <a:rPr lang="zh-CN" altLang="en-US" smtClean="0"/>
              <a:t>5</a:t>
            </a:fld>
            <a:endParaRPr lang="zh-CN" altLang="en-US"/>
          </a:p>
        </p:txBody>
      </p:sp>
    </p:spTree>
    <p:extLst>
      <p:ext uri="{BB962C8B-B14F-4D97-AF65-F5344CB8AC3E}">
        <p14:creationId xmlns:p14="http://schemas.microsoft.com/office/powerpoint/2010/main" val="42208585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2800" b="0" i="0" dirty="0">
                <a:solidFill>
                  <a:srgbClr val="24292F"/>
                </a:solidFill>
                <a:effectLst/>
                <a:highlight>
                  <a:srgbClr val="F8F8F8"/>
                </a:highlight>
                <a:latin typeface="-apple-system"/>
              </a:rPr>
              <a:t>Each method has its advantages and drawbacks. SO might overlook low-probability, high-impact events thus potentially introducing vulnerabilities. On the other hand, RO provides solutions that perform well under the worst conditions. However, these solutions may not perform as well under other scenarios since RO relies on decisions based specifically on a single worst-case condition.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10AE9858-04A3-4483-B46F-AE91D3E7A3D9}"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21B250-FA41-F5F8-8942-88F721E44A4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64DA870-CF5D-1569-9F35-C6D011C702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8C778BE-222D-DB4C-7EDD-5F60A02F9F19}"/>
              </a:ext>
            </a:extLst>
          </p:cNvPr>
          <p:cNvSpPr>
            <a:spLocks noGrp="1"/>
          </p:cNvSpPr>
          <p:nvPr>
            <p:ph type="body" idx="1"/>
          </p:nvPr>
        </p:nvSpPr>
        <p:spPr/>
        <p:txBody>
          <a:bodyPr/>
          <a:lstStyle/>
          <a:p>
            <a:r>
              <a:rPr lang="en-US" altLang="zh-CN" b="0" i="0" dirty="0">
                <a:solidFill>
                  <a:srgbClr val="24292F"/>
                </a:solidFill>
                <a:effectLst/>
                <a:highlight>
                  <a:srgbClr val="F8F8F8"/>
                </a:highlight>
                <a:latin typeface="-apple-system"/>
              </a:rPr>
              <a:t>Our discussion is divided into five parts, starting with the introduction. </a:t>
            </a:r>
            <a:endParaRPr lang="zh-CN" altLang="en-US" dirty="0"/>
          </a:p>
        </p:txBody>
      </p:sp>
      <p:sp>
        <p:nvSpPr>
          <p:cNvPr id="4" name="灯片编号占位符 3">
            <a:extLst>
              <a:ext uri="{FF2B5EF4-FFF2-40B4-BE49-F238E27FC236}">
                <a16:creationId xmlns:a16="http://schemas.microsoft.com/office/drawing/2014/main" id="{709E28B5-B4AC-1D72-C6C9-CB2BAFCBE47F}"/>
              </a:ext>
            </a:extLst>
          </p:cNvPr>
          <p:cNvSpPr>
            <a:spLocks noGrp="1"/>
          </p:cNvSpPr>
          <p:nvPr>
            <p:ph type="sldNum" sz="quarter" idx="5"/>
          </p:nvPr>
        </p:nvSpPr>
        <p:spPr/>
        <p:txBody>
          <a:bodyPr/>
          <a:lstStyle/>
          <a:p>
            <a:fld id="{10AE9858-04A3-4483-B46F-AE91D3E7A3D9}" type="slidenum">
              <a:rPr lang="zh-CN" altLang="en-US" smtClean="0"/>
              <a:t>7</a:t>
            </a:fld>
            <a:endParaRPr lang="zh-CN" altLang="en-US"/>
          </a:p>
        </p:txBody>
      </p:sp>
    </p:spTree>
    <p:extLst>
      <p:ext uri="{BB962C8B-B14F-4D97-AF65-F5344CB8AC3E}">
        <p14:creationId xmlns:p14="http://schemas.microsoft.com/office/powerpoint/2010/main" val="8117508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24292F"/>
                </a:solidFill>
                <a:effectLst/>
                <a:highlight>
                  <a:srgbClr val="F8F8F8"/>
                </a:highlight>
                <a:latin typeface="-apple-system"/>
              </a:rPr>
              <a:t>The rest of the paper is structured as shown in the illustration</a:t>
            </a:r>
            <a:endParaRPr lang="zh-CN" altLang="en-US" b="1" dirty="0"/>
          </a:p>
        </p:txBody>
      </p:sp>
      <p:sp>
        <p:nvSpPr>
          <p:cNvPr id="4" name="灯片编号占位符 3"/>
          <p:cNvSpPr>
            <a:spLocks noGrp="1"/>
          </p:cNvSpPr>
          <p:nvPr>
            <p:ph type="sldNum" sz="quarter" idx="5"/>
          </p:nvPr>
        </p:nvSpPr>
        <p:spPr/>
        <p:txBody>
          <a:bodyPr/>
          <a:lstStyle/>
          <a:p>
            <a:fld id="{10AE9858-04A3-4483-B46F-AE91D3E7A3D9}" type="slidenum">
              <a:rPr lang="zh-CN" altLang="en-US" smtClean="0"/>
              <a:t>11</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E4B931-97BD-3939-AC73-035D079627F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6DEB65F-D12B-C0BD-C3E4-2FFC6E1B314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E3633F38-8E6E-B098-4544-8050F55B57F0}"/>
              </a:ext>
            </a:extLst>
          </p:cNvPr>
          <p:cNvSpPr>
            <a:spLocks noGrp="1"/>
          </p:cNvSpPr>
          <p:nvPr>
            <p:ph type="body" idx="1"/>
          </p:nvPr>
        </p:nvSpPr>
        <p:spPr/>
        <p:txBody>
          <a:bodyPr/>
          <a:lstStyle/>
          <a:p>
            <a:r>
              <a:rPr lang="en-US" altLang="zh-CN" b="0" i="0" dirty="0">
                <a:solidFill>
                  <a:srgbClr val="24292F"/>
                </a:solidFill>
                <a:effectLst/>
                <a:highlight>
                  <a:srgbClr val="F8F8F8"/>
                </a:highlight>
                <a:latin typeface="-apple-system"/>
              </a:rPr>
              <a:t>Our discussion is divided into five parts, starting with the introduction. </a:t>
            </a:r>
            <a:endParaRPr lang="zh-CN" altLang="en-US" dirty="0"/>
          </a:p>
        </p:txBody>
      </p:sp>
      <p:sp>
        <p:nvSpPr>
          <p:cNvPr id="4" name="灯片编号占位符 3">
            <a:extLst>
              <a:ext uri="{FF2B5EF4-FFF2-40B4-BE49-F238E27FC236}">
                <a16:creationId xmlns:a16="http://schemas.microsoft.com/office/drawing/2014/main" id="{1BD10179-07B2-0D7C-69D6-7F19EE278D95}"/>
              </a:ext>
            </a:extLst>
          </p:cNvPr>
          <p:cNvSpPr>
            <a:spLocks noGrp="1"/>
          </p:cNvSpPr>
          <p:nvPr>
            <p:ph type="sldNum" sz="quarter" idx="5"/>
          </p:nvPr>
        </p:nvSpPr>
        <p:spPr/>
        <p:txBody>
          <a:bodyPr/>
          <a:lstStyle/>
          <a:p>
            <a:fld id="{10AE9858-04A3-4483-B46F-AE91D3E7A3D9}" type="slidenum">
              <a:rPr lang="zh-CN" altLang="en-US" smtClean="0"/>
              <a:t>12</a:t>
            </a:fld>
            <a:endParaRPr lang="zh-CN" altLang="en-US"/>
          </a:p>
        </p:txBody>
      </p:sp>
    </p:spTree>
    <p:extLst>
      <p:ext uri="{BB962C8B-B14F-4D97-AF65-F5344CB8AC3E}">
        <p14:creationId xmlns:p14="http://schemas.microsoft.com/office/powerpoint/2010/main" val="386014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
        <p:nvSpPr>
          <p:cNvPr id="168" name="矩形 167">
            <a:extLst>
              <a:ext uri="{FF2B5EF4-FFF2-40B4-BE49-F238E27FC236}">
                <a16:creationId xmlns:a16="http://schemas.microsoft.com/office/drawing/2014/main" id="{4DFA48D0-03B0-E219-3B3B-B67A703AF919}"/>
              </a:ext>
            </a:extLst>
          </p:cNvPr>
          <p:cNvSpPr/>
          <p:nvPr userDrawn="1"/>
        </p:nvSpPr>
        <p:spPr>
          <a:xfrm>
            <a:off x="0" y="472612"/>
            <a:ext cx="12192000" cy="26313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矩形 168">
            <a:extLst>
              <a:ext uri="{FF2B5EF4-FFF2-40B4-BE49-F238E27FC236}">
                <a16:creationId xmlns:a16="http://schemas.microsoft.com/office/drawing/2014/main" id="{F7037C4B-E87C-54CA-559C-A85C097821AE}"/>
              </a:ext>
            </a:extLst>
          </p:cNvPr>
          <p:cNvSpPr/>
          <p:nvPr userDrawn="1"/>
        </p:nvSpPr>
        <p:spPr>
          <a:xfrm>
            <a:off x="0" y="0"/>
            <a:ext cx="12192000" cy="472612"/>
          </a:xfrm>
          <a:prstGeom prst="rect">
            <a:avLst/>
          </a:prstGeom>
          <a:solidFill>
            <a:schemeClr val="accent5">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日期占位符 1">
            <a:extLst>
              <a:ext uri="{FF2B5EF4-FFF2-40B4-BE49-F238E27FC236}">
                <a16:creationId xmlns:a16="http://schemas.microsoft.com/office/drawing/2014/main" id="{0FDE639E-9F38-BF4A-DF18-749C4A6EE930}"/>
              </a:ext>
            </a:extLst>
          </p:cNvPr>
          <p:cNvSpPr>
            <a:spLocks noGrp="1"/>
          </p:cNvSpPr>
          <p:nvPr>
            <p:ph type="dt" sz="half" idx="10"/>
          </p:nvPr>
        </p:nvSpPr>
        <p:spPr>
          <a:xfrm>
            <a:off x="838200" y="6537573"/>
            <a:ext cx="2743200" cy="276999"/>
          </a:xfrm>
          <a:prstGeom prst="rect">
            <a:avLst/>
          </a:prstGeom>
        </p:spPr>
        <p:txBody>
          <a:bodyPr/>
          <a:lstStyle>
            <a:lvl1pPr algn="ctr">
              <a:defRPr/>
            </a:lvl1pPr>
          </a:lstStyle>
          <a:p>
            <a:fld id="{6B140D69-2F7C-4152-B0B0-E8F081D4ACC0}" type="datetime1">
              <a:rPr lang="zh-CN" altLang="en-US" smtClean="0"/>
              <a:t>2025/4/10</a:t>
            </a:fld>
            <a:endParaRPr lang="zh-CN" altLang="en-US"/>
          </a:p>
        </p:txBody>
      </p:sp>
      <p:sp>
        <p:nvSpPr>
          <p:cNvPr id="6" name="页脚占位符 2">
            <a:extLst>
              <a:ext uri="{FF2B5EF4-FFF2-40B4-BE49-F238E27FC236}">
                <a16:creationId xmlns:a16="http://schemas.microsoft.com/office/drawing/2014/main" id="{5E3F16C6-5DD9-5963-405D-39FF8BDB4EB9}"/>
              </a:ext>
            </a:extLst>
          </p:cNvPr>
          <p:cNvSpPr>
            <a:spLocks noGrp="1"/>
          </p:cNvSpPr>
          <p:nvPr>
            <p:ph type="ftr" sz="quarter" idx="11"/>
          </p:nvPr>
        </p:nvSpPr>
        <p:spPr>
          <a:xfrm>
            <a:off x="4038600" y="6537573"/>
            <a:ext cx="4114800" cy="276999"/>
          </a:xfrm>
          <a:prstGeom prst="rect">
            <a:avLst/>
          </a:prstGeom>
        </p:spPr>
        <p:txBody>
          <a:bodyPr/>
          <a:lstStyle>
            <a:lvl1pPr algn="ctr">
              <a:defRPr/>
            </a:lvl1pPr>
          </a:lstStyle>
          <a:p>
            <a:r>
              <a:rPr lang="zh-CN" altLang="en-US"/>
              <a:t>北京邮电大学 智能工程与自动化学院</a:t>
            </a:r>
          </a:p>
        </p:txBody>
      </p:sp>
      <p:sp>
        <p:nvSpPr>
          <p:cNvPr id="7" name="灯片编号占位符 3">
            <a:extLst>
              <a:ext uri="{FF2B5EF4-FFF2-40B4-BE49-F238E27FC236}">
                <a16:creationId xmlns:a16="http://schemas.microsoft.com/office/drawing/2014/main" id="{7618CB65-3E9D-ADD0-B01F-C456CE8B18FC}"/>
              </a:ext>
            </a:extLst>
          </p:cNvPr>
          <p:cNvSpPr>
            <a:spLocks noGrp="1"/>
          </p:cNvSpPr>
          <p:nvPr>
            <p:ph type="sldNum" sz="quarter" idx="12"/>
          </p:nvPr>
        </p:nvSpPr>
        <p:spPr>
          <a:xfrm>
            <a:off x="8610600" y="6537573"/>
            <a:ext cx="2743200" cy="276999"/>
          </a:xfrm>
          <a:prstGeom prst="rect">
            <a:avLst/>
          </a:prstGeom>
        </p:spPr>
        <p:txBody>
          <a:bodyPr/>
          <a:lstStyle>
            <a:lvl1pPr algn="ctr">
              <a:defRPr/>
            </a:lvl1pPr>
          </a:lstStyle>
          <a:p>
            <a:fld id="{68C87A08-A758-4FE9-B63C-49AED835B7D6}" type="slidenum">
              <a:rPr lang="zh-CN" altLang="en-US" smtClean="0"/>
              <a:pPr/>
              <a:t>‹#›</a:t>
            </a:fld>
            <a:endParaRPr lang="zh-CN" altLang="en-US"/>
          </a:p>
        </p:txBody>
      </p:sp>
      <p:grpSp>
        <p:nvGrpSpPr>
          <p:cNvPr id="144" name="组合 143">
            <a:extLst>
              <a:ext uri="{FF2B5EF4-FFF2-40B4-BE49-F238E27FC236}">
                <a16:creationId xmlns:a16="http://schemas.microsoft.com/office/drawing/2014/main" id="{B7AEE344-9CF7-4696-BACB-C7C6BB536D1C}"/>
              </a:ext>
            </a:extLst>
          </p:cNvPr>
          <p:cNvGrpSpPr/>
          <p:nvPr userDrawn="1"/>
        </p:nvGrpSpPr>
        <p:grpSpPr>
          <a:xfrm>
            <a:off x="700785" y="-15772"/>
            <a:ext cx="10790430" cy="435040"/>
            <a:chOff x="773175" y="2288029"/>
            <a:chExt cx="10790430" cy="435040"/>
          </a:xfrm>
        </p:grpSpPr>
        <p:sp>
          <p:nvSpPr>
            <p:cNvPr id="145" name="文本框 144">
              <a:extLst>
                <a:ext uri="{FF2B5EF4-FFF2-40B4-BE49-F238E27FC236}">
                  <a16:creationId xmlns:a16="http://schemas.microsoft.com/office/drawing/2014/main" id="{ECD501AF-29D6-9D18-564F-70C05A697ABE}"/>
                </a:ext>
              </a:extLst>
            </p:cNvPr>
            <p:cNvSpPr txBox="1"/>
            <p:nvPr userDrawn="1"/>
          </p:nvSpPr>
          <p:spPr>
            <a:xfrm>
              <a:off x="10070720" y="2288029"/>
              <a:ext cx="1492885" cy="307975"/>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总结</a:t>
              </a:r>
            </a:p>
          </p:txBody>
        </p:sp>
        <p:sp>
          <p:nvSpPr>
            <p:cNvPr id="146" name="文本框 145">
              <a:extLst>
                <a:ext uri="{FF2B5EF4-FFF2-40B4-BE49-F238E27FC236}">
                  <a16:creationId xmlns:a16="http://schemas.microsoft.com/office/drawing/2014/main" id="{7C2C5767-A362-F7AC-066A-ABAD3A2DE526}"/>
                </a:ext>
              </a:extLst>
            </p:cNvPr>
            <p:cNvSpPr txBox="1"/>
            <p:nvPr userDrawn="1"/>
          </p:nvSpPr>
          <p:spPr>
            <a:xfrm>
              <a:off x="773175" y="2299597"/>
              <a:ext cx="1303020" cy="307975"/>
            </a:xfrm>
            <a:prstGeom prst="rect">
              <a:avLst/>
            </a:prstGeom>
            <a:noFill/>
          </p:spPr>
          <p:txBody>
            <a:bodyPr wrap="square" rtlCol="0">
              <a:spAutoFit/>
            </a:bodyPr>
            <a:lstStyle/>
            <a:p>
              <a:pPr algn="ctr"/>
              <a:r>
                <a:rPr lang="zh-CN" altLang="en-US" sz="1400" b="0" strike="noStrike" dirty="0">
                  <a:solidFill>
                    <a:schemeClr val="bg1"/>
                  </a:solidFill>
                  <a:effectLst/>
                </a:rPr>
                <a:t>分类体系</a:t>
              </a:r>
            </a:p>
          </p:txBody>
        </p:sp>
        <p:sp>
          <p:nvSpPr>
            <p:cNvPr id="147" name="文本框 146">
              <a:extLst>
                <a:ext uri="{FF2B5EF4-FFF2-40B4-BE49-F238E27FC236}">
                  <a16:creationId xmlns:a16="http://schemas.microsoft.com/office/drawing/2014/main" id="{6865983F-FB94-C3C0-3661-20B38E54A768}"/>
                </a:ext>
              </a:extLst>
            </p:cNvPr>
            <p:cNvSpPr txBox="1"/>
            <p:nvPr userDrawn="1"/>
          </p:nvSpPr>
          <p:spPr>
            <a:xfrm>
              <a:off x="3781232" y="2299725"/>
              <a:ext cx="1303020" cy="307975"/>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需求变化</a:t>
              </a:r>
            </a:p>
          </p:txBody>
        </p:sp>
        <p:sp>
          <p:nvSpPr>
            <p:cNvPr id="148" name="文本框 147">
              <a:extLst>
                <a:ext uri="{FF2B5EF4-FFF2-40B4-BE49-F238E27FC236}">
                  <a16:creationId xmlns:a16="http://schemas.microsoft.com/office/drawing/2014/main" id="{32622B2B-C95A-493A-1AC6-C59233A417F6}"/>
                </a:ext>
              </a:extLst>
            </p:cNvPr>
            <p:cNvSpPr txBox="1"/>
            <p:nvPr userDrawn="1"/>
          </p:nvSpPr>
          <p:spPr>
            <a:xfrm>
              <a:off x="6468782" y="2299923"/>
              <a:ext cx="2281506" cy="307777"/>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人口及灾难分布可视化</a:t>
              </a:r>
            </a:p>
          </p:txBody>
        </p:sp>
        <p:grpSp>
          <p:nvGrpSpPr>
            <p:cNvPr id="149" name="组合 148">
              <a:extLst>
                <a:ext uri="{FF2B5EF4-FFF2-40B4-BE49-F238E27FC236}">
                  <a16:creationId xmlns:a16="http://schemas.microsoft.com/office/drawing/2014/main" id="{B78164EA-0E90-7E5C-0081-ED9781A1A887}"/>
                </a:ext>
              </a:extLst>
            </p:cNvPr>
            <p:cNvGrpSpPr/>
            <p:nvPr userDrawn="1"/>
          </p:nvGrpSpPr>
          <p:grpSpPr>
            <a:xfrm>
              <a:off x="1193862" y="2615119"/>
              <a:ext cx="461645" cy="107950"/>
              <a:chOff x="1461" y="444"/>
              <a:chExt cx="727" cy="170"/>
            </a:xfrm>
          </p:grpSpPr>
          <p:sp>
            <p:nvSpPr>
              <p:cNvPr id="165" name="椭圆 164">
                <a:extLst>
                  <a:ext uri="{FF2B5EF4-FFF2-40B4-BE49-F238E27FC236}">
                    <a16:creationId xmlns:a16="http://schemas.microsoft.com/office/drawing/2014/main" id="{8C255969-945A-F84A-8B01-20B2281DD8AF}"/>
                  </a:ext>
                </a:extLst>
              </p:cNvPr>
              <p:cNvSpPr>
                <a:spLocks noChangeAspect="1"/>
              </p:cNvSpPr>
              <p:nvPr userDrawn="1"/>
            </p:nvSpPr>
            <p:spPr>
              <a:xfrm>
                <a:off x="1739"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6" name="椭圆 165">
                <a:extLst>
                  <a:ext uri="{FF2B5EF4-FFF2-40B4-BE49-F238E27FC236}">
                    <a16:creationId xmlns:a16="http://schemas.microsoft.com/office/drawing/2014/main" id="{BD99AB3D-CA07-B10B-81C0-9610F93D6EB3}"/>
                  </a:ext>
                </a:extLst>
              </p:cNvPr>
              <p:cNvSpPr>
                <a:spLocks noChangeAspect="1"/>
              </p:cNvSpPr>
              <p:nvPr userDrawn="1"/>
            </p:nvSpPr>
            <p:spPr>
              <a:xfrm>
                <a:off x="2018"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7" name="椭圆 166">
                <a:extLst>
                  <a:ext uri="{FF2B5EF4-FFF2-40B4-BE49-F238E27FC236}">
                    <a16:creationId xmlns:a16="http://schemas.microsoft.com/office/drawing/2014/main" id="{E0E11DC9-2ECF-5B7F-45B4-3ABF85DA675B}"/>
                  </a:ext>
                </a:extLst>
              </p:cNvPr>
              <p:cNvSpPr>
                <a:spLocks noChangeAspect="1"/>
              </p:cNvSpPr>
              <p:nvPr userDrawn="1"/>
            </p:nvSpPr>
            <p:spPr>
              <a:xfrm>
                <a:off x="1461"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50" name="组合 149">
              <a:extLst>
                <a:ext uri="{FF2B5EF4-FFF2-40B4-BE49-F238E27FC236}">
                  <a16:creationId xmlns:a16="http://schemas.microsoft.com/office/drawing/2014/main" id="{E08BACC8-E75B-7797-5059-4E3B0750990F}"/>
                </a:ext>
              </a:extLst>
            </p:cNvPr>
            <p:cNvGrpSpPr/>
            <p:nvPr userDrawn="1"/>
          </p:nvGrpSpPr>
          <p:grpSpPr>
            <a:xfrm>
              <a:off x="4089656" y="2599179"/>
              <a:ext cx="640080" cy="107950"/>
              <a:chOff x="1251" y="440"/>
              <a:chExt cx="1008" cy="170"/>
            </a:xfrm>
          </p:grpSpPr>
          <p:sp>
            <p:nvSpPr>
              <p:cNvPr id="161" name="椭圆 160">
                <a:extLst>
                  <a:ext uri="{FF2B5EF4-FFF2-40B4-BE49-F238E27FC236}">
                    <a16:creationId xmlns:a16="http://schemas.microsoft.com/office/drawing/2014/main" id="{5C64B58D-FBF9-1C0B-8657-591D581B5520}"/>
                  </a:ext>
                </a:extLst>
              </p:cNvPr>
              <p:cNvSpPr>
                <a:spLocks noChangeAspect="1"/>
              </p:cNvSpPr>
              <p:nvPr userDrawn="1"/>
            </p:nvSpPr>
            <p:spPr>
              <a:xfrm>
                <a:off x="1529"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2" name="椭圆 161">
                <a:extLst>
                  <a:ext uri="{FF2B5EF4-FFF2-40B4-BE49-F238E27FC236}">
                    <a16:creationId xmlns:a16="http://schemas.microsoft.com/office/drawing/2014/main" id="{201032CB-C986-F9DC-2C42-249957EF145F}"/>
                  </a:ext>
                </a:extLst>
              </p:cNvPr>
              <p:cNvSpPr>
                <a:spLocks noChangeAspect="1"/>
              </p:cNvSpPr>
              <p:nvPr userDrawn="1"/>
            </p:nvSpPr>
            <p:spPr>
              <a:xfrm>
                <a:off x="1808"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3" name="椭圆 162">
                <a:extLst>
                  <a:ext uri="{FF2B5EF4-FFF2-40B4-BE49-F238E27FC236}">
                    <a16:creationId xmlns:a16="http://schemas.microsoft.com/office/drawing/2014/main" id="{C1959916-E3D0-F0B5-9523-FEB584EC4469}"/>
                  </a:ext>
                </a:extLst>
              </p:cNvPr>
              <p:cNvSpPr>
                <a:spLocks noChangeAspect="1"/>
              </p:cNvSpPr>
              <p:nvPr userDrawn="1"/>
            </p:nvSpPr>
            <p:spPr>
              <a:xfrm>
                <a:off x="1251"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4" name="椭圆 163">
                <a:extLst>
                  <a:ext uri="{FF2B5EF4-FFF2-40B4-BE49-F238E27FC236}">
                    <a16:creationId xmlns:a16="http://schemas.microsoft.com/office/drawing/2014/main" id="{AD36CE51-6348-8E95-EE4A-A8603603488E}"/>
                  </a:ext>
                </a:extLst>
              </p:cNvPr>
              <p:cNvSpPr>
                <a:spLocks noChangeAspect="1"/>
              </p:cNvSpPr>
              <p:nvPr userDrawn="1"/>
            </p:nvSpPr>
            <p:spPr>
              <a:xfrm>
                <a:off x="2089"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52" name="组合 151">
              <a:extLst>
                <a:ext uri="{FF2B5EF4-FFF2-40B4-BE49-F238E27FC236}">
                  <a16:creationId xmlns:a16="http://schemas.microsoft.com/office/drawing/2014/main" id="{20769102-2617-190C-DF6C-C8B4F6D0D055}"/>
                </a:ext>
              </a:extLst>
            </p:cNvPr>
            <p:cNvGrpSpPr/>
            <p:nvPr userDrawn="1"/>
          </p:nvGrpSpPr>
          <p:grpSpPr>
            <a:xfrm>
              <a:off x="6992651" y="2607572"/>
              <a:ext cx="1169670" cy="108585"/>
              <a:chOff x="6903433" y="2606937"/>
              <a:chExt cx="1169670" cy="108585"/>
            </a:xfrm>
          </p:grpSpPr>
          <p:grpSp>
            <p:nvGrpSpPr>
              <p:cNvPr id="153" name="组合 152">
                <a:extLst>
                  <a:ext uri="{FF2B5EF4-FFF2-40B4-BE49-F238E27FC236}">
                    <a16:creationId xmlns:a16="http://schemas.microsoft.com/office/drawing/2014/main" id="{BF3FD0C6-012A-3B75-BC3A-65861B4DBFE8}"/>
                  </a:ext>
                </a:extLst>
              </p:cNvPr>
              <p:cNvGrpSpPr/>
              <p:nvPr userDrawn="1"/>
            </p:nvGrpSpPr>
            <p:grpSpPr>
              <a:xfrm>
                <a:off x="7081868" y="2606937"/>
                <a:ext cx="991235" cy="108585"/>
                <a:chOff x="1007" y="435"/>
                <a:chExt cx="1561" cy="171"/>
              </a:xfrm>
            </p:grpSpPr>
            <p:sp>
              <p:nvSpPr>
                <p:cNvPr id="155" name="椭圆 154">
                  <a:extLst>
                    <a:ext uri="{FF2B5EF4-FFF2-40B4-BE49-F238E27FC236}">
                      <a16:creationId xmlns:a16="http://schemas.microsoft.com/office/drawing/2014/main" id="{367157A3-18F5-D914-61D2-34D6BD49D79B}"/>
                    </a:ext>
                  </a:extLst>
                </p:cNvPr>
                <p:cNvSpPr>
                  <a:spLocks noChangeAspect="1"/>
                </p:cNvSpPr>
                <p:nvPr userDrawn="1"/>
              </p:nvSpPr>
              <p:spPr>
                <a:xfrm>
                  <a:off x="1285"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6" name="椭圆 155">
                  <a:extLst>
                    <a:ext uri="{FF2B5EF4-FFF2-40B4-BE49-F238E27FC236}">
                      <a16:creationId xmlns:a16="http://schemas.microsoft.com/office/drawing/2014/main" id="{269A5B26-297D-B3F0-8C9E-26038ED55C84}"/>
                    </a:ext>
                  </a:extLst>
                </p:cNvPr>
                <p:cNvSpPr>
                  <a:spLocks noChangeAspect="1"/>
                </p:cNvSpPr>
                <p:nvPr userDrawn="1"/>
              </p:nvSpPr>
              <p:spPr>
                <a:xfrm>
                  <a:off x="1564"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7" name="椭圆 156">
                  <a:extLst>
                    <a:ext uri="{FF2B5EF4-FFF2-40B4-BE49-F238E27FC236}">
                      <a16:creationId xmlns:a16="http://schemas.microsoft.com/office/drawing/2014/main" id="{C177C676-F353-23E0-CC87-D3F636FB2AE1}"/>
                    </a:ext>
                  </a:extLst>
                </p:cNvPr>
                <p:cNvSpPr>
                  <a:spLocks noChangeAspect="1"/>
                </p:cNvSpPr>
                <p:nvPr userDrawn="1"/>
              </p:nvSpPr>
              <p:spPr>
                <a:xfrm>
                  <a:off x="1842"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8" name="椭圆 157">
                  <a:extLst>
                    <a:ext uri="{FF2B5EF4-FFF2-40B4-BE49-F238E27FC236}">
                      <a16:creationId xmlns:a16="http://schemas.microsoft.com/office/drawing/2014/main" id="{5BC5847C-B984-7148-46AF-ED447CD0C496}"/>
                    </a:ext>
                  </a:extLst>
                </p:cNvPr>
                <p:cNvSpPr>
                  <a:spLocks noChangeAspect="1"/>
                </p:cNvSpPr>
                <p:nvPr userDrawn="1"/>
              </p:nvSpPr>
              <p:spPr>
                <a:xfrm>
                  <a:off x="1007"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9" name="椭圆 158">
                  <a:extLst>
                    <a:ext uri="{FF2B5EF4-FFF2-40B4-BE49-F238E27FC236}">
                      <a16:creationId xmlns:a16="http://schemas.microsoft.com/office/drawing/2014/main" id="{46400952-9B80-35C7-3663-193239FC3A01}"/>
                    </a:ext>
                  </a:extLst>
                </p:cNvPr>
                <p:cNvSpPr>
                  <a:spLocks noChangeAspect="1"/>
                </p:cNvSpPr>
                <p:nvPr userDrawn="1"/>
              </p:nvSpPr>
              <p:spPr>
                <a:xfrm>
                  <a:off x="2120" y="436"/>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0" name="椭圆 159">
                  <a:extLst>
                    <a:ext uri="{FF2B5EF4-FFF2-40B4-BE49-F238E27FC236}">
                      <a16:creationId xmlns:a16="http://schemas.microsoft.com/office/drawing/2014/main" id="{EAD96BD6-C12B-8650-5D19-9B05AEDD2FEE}"/>
                    </a:ext>
                  </a:extLst>
                </p:cNvPr>
                <p:cNvSpPr>
                  <a:spLocks noChangeAspect="1"/>
                </p:cNvSpPr>
                <p:nvPr userDrawn="1"/>
              </p:nvSpPr>
              <p:spPr>
                <a:xfrm>
                  <a:off x="2398" y="436"/>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54" name="椭圆 153">
                <a:extLst>
                  <a:ext uri="{FF2B5EF4-FFF2-40B4-BE49-F238E27FC236}">
                    <a16:creationId xmlns:a16="http://schemas.microsoft.com/office/drawing/2014/main" id="{4594A2E2-477D-6A6D-8382-A145FA40DBFC}"/>
                  </a:ext>
                </a:extLst>
              </p:cNvPr>
              <p:cNvSpPr>
                <a:spLocks noChangeAspect="1"/>
              </p:cNvSpPr>
              <p:nvPr userDrawn="1"/>
            </p:nvSpPr>
            <p:spPr>
              <a:xfrm>
                <a:off x="6903433" y="2606937"/>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173" name="组合 172">
            <a:extLst>
              <a:ext uri="{FF2B5EF4-FFF2-40B4-BE49-F238E27FC236}">
                <a16:creationId xmlns:a16="http://schemas.microsoft.com/office/drawing/2014/main" id="{6EDD593E-24B2-518E-55D6-EB2AE2362004}"/>
              </a:ext>
            </a:extLst>
          </p:cNvPr>
          <p:cNvGrpSpPr/>
          <p:nvPr userDrawn="1"/>
        </p:nvGrpSpPr>
        <p:grpSpPr>
          <a:xfrm>
            <a:off x="10601579" y="307512"/>
            <a:ext cx="286385" cy="107950"/>
            <a:chOff x="7327931" y="1340091"/>
            <a:chExt cx="286385" cy="107950"/>
          </a:xfrm>
        </p:grpSpPr>
        <p:sp>
          <p:nvSpPr>
            <p:cNvPr id="171" name="椭圆 170">
              <a:extLst>
                <a:ext uri="{FF2B5EF4-FFF2-40B4-BE49-F238E27FC236}">
                  <a16:creationId xmlns:a16="http://schemas.microsoft.com/office/drawing/2014/main" id="{C9FC4FEA-1513-22E2-37CC-01445E3E1A40}"/>
                </a:ext>
              </a:extLst>
            </p:cNvPr>
            <p:cNvSpPr>
              <a:spLocks noChangeAspect="1"/>
            </p:cNvSpPr>
            <p:nvPr userDrawn="1"/>
          </p:nvSpPr>
          <p:spPr>
            <a:xfrm>
              <a:off x="7506366" y="1340091"/>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2" name="椭圆 171">
              <a:extLst>
                <a:ext uri="{FF2B5EF4-FFF2-40B4-BE49-F238E27FC236}">
                  <a16:creationId xmlns:a16="http://schemas.microsoft.com/office/drawing/2014/main" id="{02DD42F0-1DFA-38BB-A93D-817BFC4F38B3}"/>
                </a:ext>
              </a:extLst>
            </p:cNvPr>
            <p:cNvSpPr>
              <a:spLocks noChangeAspect="1"/>
            </p:cNvSpPr>
            <p:nvPr userDrawn="1"/>
          </p:nvSpPr>
          <p:spPr>
            <a:xfrm>
              <a:off x="7327931" y="1340091"/>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8AB78433-DAC5-CAFB-E189-7605B7DA4D36}"/>
              </a:ext>
            </a:extLst>
          </p:cNvPr>
          <p:cNvSpPr/>
          <p:nvPr userDrawn="1"/>
        </p:nvSpPr>
        <p:spPr>
          <a:xfrm>
            <a:off x="0" y="475630"/>
            <a:ext cx="12192000" cy="26313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8909DD8C-EDB6-8722-CF25-3824CB6A7FE9}"/>
              </a:ext>
            </a:extLst>
          </p:cNvPr>
          <p:cNvSpPr/>
          <p:nvPr userDrawn="1"/>
        </p:nvSpPr>
        <p:spPr>
          <a:xfrm>
            <a:off x="0" y="0"/>
            <a:ext cx="12192000" cy="472612"/>
          </a:xfrm>
          <a:prstGeom prst="rect">
            <a:avLst/>
          </a:prstGeom>
          <a:solidFill>
            <a:schemeClr val="accent5">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日期占位符 1">
            <a:extLst>
              <a:ext uri="{FF2B5EF4-FFF2-40B4-BE49-F238E27FC236}">
                <a16:creationId xmlns:a16="http://schemas.microsoft.com/office/drawing/2014/main" id="{D0D6FFBC-F41C-AFD4-C492-938C90EB1FA7}"/>
              </a:ext>
            </a:extLst>
          </p:cNvPr>
          <p:cNvSpPr>
            <a:spLocks noGrp="1"/>
          </p:cNvSpPr>
          <p:nvPr>
            <p:ph type="dt" sz="half" idx="10"/>
          </p:nvPr>
        </p:nvSpPr>
        <p:spPr>
          <a:xfrm>
            <a:off x="838200" y="6537573"/>
            <a:ext cx="2743200" cy="276999"/>
          </a:xfrm>
          <a:prstGeom prst="rect">
            <a:avLst/>
          </a:prstGeom>
        </p:spPr>
        <p:txBody>
          <a:bodyPr/>
          <a:lstStyle>
            <a:lvl1pPr algn="ctr">
              <a:defRPr/>
            </a:lvl1pPr>
          </a:lstStyle>
          <a:p>
            <a:fld id="{731D2637-7FEA-4163-B6AA-31C5DEE1DA3B}" type="datetime1">
              <a:rPr lang="zh-CN" altLang="en-US" smtClean="0"/>
              <a:t>2025/4/10</a:t>
            </a:fld>
            <a:endParaRPr lang="zh-CN" altLang="en-US"/>
          </a:p>
        </p:txBody>
      </p:sp>
      <p:sp>
        <p:nvSpPr>
          <p:cNvPr id="3" name="页脚占位符 2">
            <a:extLst>
              <a:ext uri="{FF2B5EF4-FFF2-40B4-BE49-F238E27FC236}">
                <a16:creationId xmlns:a16="http://schemas.microsoft.com/office/drawing/2014/main" id="{D153D5B6-7388-5A91-C4F4-62CC02A5C4A2}"/>
              </a:ext>
            </a:extLst>
          </p:cNvPr>
          <p:cNvSpPr>
            <a:spLocks noGrp="1"/>
          </p:cNvSpPr>
          <p:nvPr>
            <p:ph type="ftr" sz="quarter" idx="11"/>
          </p:nvPr>
        </p:nvSpPr>
        <p:spPr>
          <a:xfrm>
            <a:off x="4038600" y="6537573"/>
            <a:ext cx="4114800" cy="276999"/>
          </a:xfrm>
          <a:prstGeom prst="rect">
            <a:avLst/>
          </a:prstGeom>
        </p:spPr>
        <p:txBody>
          <a:bodyPr/>
          <a:lstStyle>
            <a:lvl1pPr algn="ctr">
              <a:defRPr/>
            </a:lvl1pPr>
          </a:lstStyle>
          <a:p>
            <a:r>
              <a:rPr lang="zh-CN" altLang="en-US"/>
              <a:t>北京邮电大学 智能工程与自动化学院</a:t>
            </a:r>
          </a:p>
        </p:txBody>
      </p:sp>
      <p:sp>
        <p:nvSpPr>
          <p:cNvPr id="4" name="灯片编号占位符 3">
            <a:extLst>
              <a:ext uri="{FF2B5EF4-FFF2-40B4-BE49-F238E27FC236}">
                <a16:creationId xmlns:a16="http://schemas.microsoft.com/office/drawing/2014/main" id="{492DF17C-5D8B-72AA-866F-58C64623F2CE}"/>
              </a:ext>
            </a:extLst>
          </p:cNvPr>
          <p:cNvSpPr>
            <a:spLocks noGrp="1"/>
          </p:cNvSpPr>
          <p:nvPr>
            <p:ph type="sldNum" sz="quarter" idx="12"/>
          </p:nvPr>
        </p:nvSpPr>
        <p:spPr>
          <a:xfrm>
            <a:off x="8610600" y="6537573"/>
            <a:ext cx="2743200" cy="276999"/>
          </a:xfrm>
          <a:prstGeom prst="rect">
            <a:avLst/>
          </a:prstGeom>
        </p:spPr>
        <p:txBody>
          <a:bodyPr/>
          <a:lstStyle>
            <a:lvl1pPr algn="ctr">
              <a:defRPr/>
            </a:lvl1pPr>
          </a:lstStyle>
          <a:p>
            <a:fld id="{68C87A08-A758-4FE9-B63C-49AED835B7D6}" type="slidenum">
              <a:rPr lang="zh-CN" altLang="en-US" smtClean="0"/>
              <a:pPr/>
              <a:t>‹#›</a:t>
            </a:fld>
            <a:endParaRPr lang="zh-CN" altLang="en-US"/>
          </a:p>
        </p:txBody>
      </p:sp>
      <p:grpSp>
        <p:nvGrpSpPr>
          <p:cNvPr id="6" name="组合 5">
            <a:extLst>
              <a:ext uri="{FF2B5EF4-FFF2-40B4-BE49-F238E27FC236}">
                <a16:creationId xmlns:a16="http://schemas.microsoft.com/office/drawing/2014/main" id="{3DDB1731-36B5-48BB-3845-58DD1FA838EA}"/>
              </a:ext>
            </a:extLst>
          </p:cNvPr>
          <p:cNvGrpSpPr/>
          <p:nvPr userDrawn="1"/>
        </p:nvGrpSpPr>
        <p:grpSpPr>
          <a:xfrm>
            <a:off x="700785" y="-15772"/>
            <a:ext cx="10790430" cy="435040"/>
            <a:chOff x="773175" y="2288029"/>
            <a:chExt cx="10790430" cy="435040"/>
          </a:xfrm>
        </p:grpSpPr>
        <p:sp>
          <p:nvSpPr>
            <p:cNvPr id="28" name="文本框 27">
              <a:extLst>
                <a:ext uri="{FF2B5EF4-FFF2-40B4-BE49-F238E27FC236}">
                  <a16:creationId xmlns:a16="http://schemas.microsoft.com/office/drawing/2014/main" id="{44F649E8-7410-18F8-379F-BBCA8BC8B75E}"/>
                </a:ext>
              </a:extLst>
            </p:cNvPr>
            <p:cNvSpPr txBox="1"/>
            <p:nvPr userDrawn="1"/>
          </p:nvSpPr>
          <p:spPr>
            <a:xfrm>
              <a:off x="10070720" y="2288029"/>
              <a:ext cx="1492885" cy="307975"/>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总结</a:t>
              </a:r>
            </a:p>
          </p:txBody>
        </p:sp>
        <p:sp>
          <p:nvSpPr>
            <p:cNvPr id="29" name="文本框 28">
              <a:extLst>
                <a:ext uri="{FF2B5EF4-FFF2-40B4-BE49-F238E27FC236}">
                  <a16:creationId xmlns:a16="http://schemas.microsoft.com/office/drawing/2014/main" id="{D428F1EE-1398-C4D2-A06B-9103DF7A1B1B}"/>
                </a:ext>
              </a:extLst>
            </p:cNvPr>
            <p:cNvSpPr txBox="1"/>
            <p:nvPr userDrawn="1"/>
          </p:nvSpPr>
          <p:spPr>
            <a:xfrm>
              <a:off x="773175" y="2299597"/>
              <a:ext cx="1303020" cy="307975"/>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分类体系</a:t>
              </a:r>
            </a:p>
          </p:txBody>
        </p:sp>
        <p:sp>
          <p:nvSpPr>
            <p:cNvPr id="30" name="文本框 29">
              <a:extLst>
                <a:ext uri="{FF2B5EF4-FFF2-40B4-BE49-F238E27FC236}">
                  <a16:creationId xmlns:a16="http://schemas.microsoft.com/office/drawing/2014/main" id="{1EB961E9-86E9-4F8D-569C-C0DE37851FA9}"/>
                </a:ext>
              </a:extLst>
            </p:cNvPr>
            <p:cNvSpPr txBox="1"/>
            <p:nvPr userDrawn="1"/>
          </p:nvSpPr>
          <p:spPr>
            <a:xfrm>
              <a:off x="3781232" y="2299725"/>
              <a:ext cx="1303020" cy="307975"/>
            </a:xfrm>
            <a:prstGeom prst="rect">
              <a:avLst/>
            </a:prstGeom>
            <a:noFill/>
          </p:spPr>
          <p:txBody>
            <a:bodyPr wrap="square" rtlCol="0">
              <a:spAutoFit/>
            </a:bodyPr>
            <a:lstStyle/>
            <a:p>
              <a:pPr algn="ctr"/>
              <a:r>
                <a:rPr lang="zh-CN" altLang="en-US" sz="1400" b="0" strike="noStrike" dirty="0">
                  <a:solidFill>
                    <a:schemeClr val="bg1"/>
                  </a:solidFill>
                  <a:effectLst/>
                </a:rPr>
                <a:t>需求变化</a:t>
              </a:r>
            </a:p>
          </p:txBody>
        </p:sp>
        <p:grpSp>
          <p:nvGrpSpPr>
            <p:cNvPr id="32" name="组合 31">
              <a:extLst>
                <a:ext uri="{FF2B5EF4-FFF2-40B4-BE49-F238E27FC236}">
                  <a16:creationId xmlns:a16="http://schemas.microsoft.com/office/drawing/2014/main" id="{8444D9A2-D616-3EA7-9138-44DED080F02C}"/>
                </a:ext>
              </a:extLst>
            </p:cNvPr>
            <p:cNvGrpSpPr/>
            <p:nvPr userDrawn="1"/>
          </p:nvGrpSpPr>
          <p:grpSpPr>
            <a:xfrm>
              <a:off x="1193862" y="2615119"/>
              <a:ext cx="461645" cy="107950"/>
              <a:chOff x="1461" y="444"/>
              <a:chExt cx="727" cy="170"/>
            </a:xfrm>
          </p:grpSpPr>
          <p:sp>
            <p:nvSpPr>
              <p:cNvPr id="64" name="椭圆 63">
                <a:extLst>
                  <a:ext uri="{FF2B5EF4-FFF2-40B4-BE49-F238E27FC236}">
                    <a16:creationId xmlns:a16="http://schemas.microsoft.com/office/drawing/2014/main" id="{CF910B4E-F81F-7D2A-BBB0-E95ACA99F8B5}"/>
                  </a:ext>
                </a:extLst>
              </p:cNvPr>
              <p:cNvSpPr>
                <a:spLocks noChangeAspect="1"/>
              </p:cNvSpPr>
              <p:nvPr userDrawn="1"/>
            </p:nvSpPr>
            <p:spPr>
              <a:xfrm>
                <a:off x="1739"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5" name="椭圆 64">
                <a:extLst>
                  <a:ext uri="{FF2B5EF4-FFF2-40B4-BE49-F238E27FC236}">
                    <a16:creationId xmlns:a16="http://schemas.microsoft.com/office/drawing/2014/main" id="{26296CEE-7AFC-F993-7D9B-88147307D349}"/>
                  </a:ext>
                </a:extLst>
              </p:cNvPr>
              <p:cNvSpPr>
                <a:spLocks noChangeAspect="1"/>
              </p:cNvSpPr>
              <p:nvPr userDrawn="1"/>
            </p:nvSpPr>
            <p:spPr>
              <a:xfrm>
                <a:off x="2018"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椭圆 65">
                <a:extLst>
                  <a:ext uri="{FF2B5EF4-FFF2-40B4-BE49-F238E27FC236}">
                    <a16:creationId xmlns:a16="http://schemas.microsoft.com/office/drawing/2014/main" id="{ED1B6591-11A9-0F9C-0C23-78734582398E}"/>
                  </a:ext>
                </a:extLst>
              </p:cNvPr>
              <p:cNvSpPr>
                <a:spLocks noChangeAspect="1"/>
              </p:cNvSpPr>
              <p:nvPr userDrawn="1"/>
            </p:nvSpPr>
            <p:spPr>
              <a:xfrm>
                <a:off x="1461"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43" name="组合 42">
              <a:extLst>
                <a:ext uri="{FF2B5EF4-FFF2-40B4-BE49-F238E27FC236}">
                  <a16:creationId xmlns:a16="http://schemas.microsoft.com/office/drawing/2014/main" id="{04D9BD65-EA1F-F194-FDC9-E948DA40B6CF}"/>
                </a:ext>
              </a:extLst>
            </p:cNvPr>
            <p:cNvGrpSpPr/>
            <p:nvPr userDrawn="1"/>
          </p:nvGrpSpPr>
          <p:grpSpPr>
            <a:xfrm>
              <a:off x="4089656" y="2599179"/>
              <a:ext cx="640080" cy="107950"/>
              <a:chOff x="1251" y="440"/>
              <a:chExt cx="1008" cy="170"/>
            </a:xfrm>
          </p:grpSpPr>
          <p:sp>
            <p:nvSpPr>
              <p:cNvPr id="59" name="椭圆 58">
                <a:extLst>
                  <a:ext uri="{FF2B5EF4-FFF2-40B4-BE49-F238E27FC236}">
                    <a16:creationId xmlns:a16="http://schemas.microsoft.com/office/drawing/2014/main" id="{27088A63-0A73-37E5-F472-E557633B972D}"/>
                  </a:ext>
                </a:extLst>
              </p:cNvPr>
              <p:cNvSpPr>
                <a:spLocks noChangeAspect="1"/>
              </p:cNvSpPr>
              <p:nvPr userDrawn="1"/>
            </p:nvSpPr>
            <p:spPr>
              <a:xfrm>
                <a:off x="1529"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0" name="椭圆 59">
                <a:extLst>
                  <a:ext uri="{FF2B5EF4-FFF2-40B4-BE49-F238E27FC236}">
                    <a16:creationId xmlns:a16="http://schemas.microsoft.com/office/drawing/2014/main" id="{07F55281-9861-2D2A-82C7-7D03B9B80913}"/>
                  </a:ext>
                </a:extLst>
              </p:cNvPr>
              <p:cNvSpPr>
                <a:spLocks noChangeAspect="1"/>
              </p:cNvSpPr>
              <p:nvPr userDrawn="1"/>
            </p:nvSpPr>
            <p:spPr>
              <a:xfrm>
                <a:off x="1808"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椭圆 60">
                <a:extLst>
                  <a:ext uri="{FF2B5EF4-FFF2-40B4-BE49-F238E27FC236}">
                    <a16:creationId xmlns:a16="http://schemas.microsoft.com/office/drawing/2014/main" id="{5A7260A8-E3F8-2044-6458-814A64D22FCF}"/>
                  </a:ext>
                </a:extLst>
              </p:cNvPr>
              <p:cNvSpPr>
                <a:spLocks noChangeAspect="1"/>
              </p:cNvSpPr>
              <p:nvPr userDrawn="1"/>
            </p:nvSpPr>
            <p:spPr>
              <a:xfrm>
                <a:off x="1251"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椭圆 61">
                <a:extLst>
                  <a:ext uri="{FF2B5EF4-FFF2-40B4-BE49-F238E27FC236}">
                    <a16:creationId xmlns:a16="http://schemas.microsoft.com/office/drawing/2014/main" id="{A887AD83-BAE9-4F48-0613-FA11DE2F3869}"/>
                  </a:ext>
                </a:extLst>
              </p:cNvPr>
              <p:cNvSpPr>
                <a:spLocks noChangeAspect="1"/>
              </p:cNvSpPr>
              <p:nvPr userDrawn="1"/>
            </p:nvSpPr>
            <p:spPr>
              <a:xfrm>
                <a:off x="2089"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46" name="组合 45">
              <a:extLst>
                <a:ext uri="{FF2B5EF4-FFF2-40B4-BE49-F238E27FC236}">
                  <a16:creationId xmlns:a16="http://schemas.microsoft.com/office/drawing/2014/main" id="{AEC146DA-5814-5515-4220-1A86958B5225}"/>
                </a:ext>
              </a:extLst>
            </p:cNvPr>
            <p:cNvGrpSpPr/>
            <p:nvPr userDrawn="1"/>
          </p:nvGrpSpPr>
          <p:grpSpPr>
            <a:xfrm>
              <a:off x="6992651" y="2607572"/>
              <a:ext cx="1169670" cy="108585"/>
              <a:chOff x="6903433" y="2606937"/>
              <a:chExt cx="1169670" cy="108585"/>
            </a:xfrm>
          </p:grpSpPr>
          <p:grpSp>
            <p:nvGrpSpPr>
              <p:cNvPr id="47" name="组合 46">
                <a:extLst>
                  <a:ext uri="{FF2B5EF4-FFF2-40B4-BE49-F238E27FC236}">
                    <a16:creationId xmlns:a16="http://schemas.microsoft.com/office/drawing/2014/main" id="{5F6F713A-682F-A74D-15E2-0FDE62188080}"/>
                  </a:ext>
                </a:extLst>
              </p:cNvPr>
              <p:cNvGrpSpPr/>
              <p:nvPr userDrawn="1"/>
            </p:nvGrpSpPr>
            <p:grpSpPr>
              <a:xfrm>
                <a:off x="7081868" y="2606937"/>
                <a:ext cx="991235" cy="108585"/>
                <a:chOff x="1007" y="435"/>
                <a:chExt cx="1561" cy="171"/>
              </a:xfrm>
            </p:grpSpPr>
            <p:sp>
              <p:nvSpPr>
                <p:cNvPr id="49" name="椭圆 48">
                  <a:extLst>
                    <a:ext uri="{FF2B5EF4-FFF2-40B4-BE49-F238E27FC236}">
                      <a16:creationId xmlns:a16="http://schemas.microsoft.com/office/drawing/2014/main" id="{30AB6A5F-110B-96A4-BC11-D535515CD7E9}"/>
                    </a:ext>
                  </a:extLst>
                </p:cNvPr>
                <p:cNvSpPr>
                  <a:spLocks noChangeAspect="1"/>
                </p:cNvSpPr>
                <p:nvPr userDrawn="1"/>
              </p:nvSpPr>
              <p:spPr>
                <a:xfrm>
                  <a:off x="1285"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0" name="椭圆 49">
                  <a:extLst>
                    <a:ext uri="{FF2B5EF4-FFF2-40B4-BE49-F238E27FC236}">
                      <a16:creationId xmlns:a16="http://schemas.microsoft.com/office/drawing/2014/main" id="{C19C0F1D-3E6A-0E21-9156-3B06A7E26416}"/>
                    </a:ext>
                  </a:extLst>
                </p:cNvPr>
                <p:cNvSpPr>
                  <a:spLocks noChangeAspect="1"/>
                </p:cNvSpPr>
                <p:nvPr userDrawn="1"/>
              </p:nvSpPr>
              <p:spPr>
                <a:xfrm>
                  <a:off x="1564"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1" name="椭圆 50">
                  <a:extLst>
                    <a:ext uri="{FF2B5EF4-FFF2-40B4-BE49-F238E27FC236}">
                      <a16:creationId xmlns:a16="http://schemas.microsoft.com/office/drawing/2014/main" id="{C97A5E5C-689D-EFC8-AF80-E5449E6A3747}"/>
                    </a:ext>
                  </a:extLst>
                </p:cNvPr>
                <p:cNvSpPr>
                  <a:spLocks noChangeAspect="1"/>
                </p:cNvSpPr>
                <p:nvPr userDrawn="1"/>
              </p:nvSpPr>
              <p:spPr>
                <a:xfrm>
                  <a:off x="1842"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6" name="椭圆 55">
                  <a:extLst>
                    <a:ext uri="{FF2B5EF4-FFF2-40B4-BE49-F238E27FC236}">
                      <a16:creationId xmlns:a16="http://schemas.microsoft.com/office/drawing/2014/main" id="{2F354629-5AE7-F513-3AD6-839BFA257660}"/>
                    </a:ext>
                  </a:extLst>
                </p:cNvPr>
                <p:cNvSpPr>
                  <a:spLocks noChangeAspect="1"/>
                </p:cNvSpPr>
                <p:nvPr userDrawn="1"/>
              </p:nvSpPr>
              <p:spPr>
                <a:xfrm>
                  <a:off x="1007"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7" name="椭圆 56">
                  <a:extLst>
                    <a:ext uri="{FF2B5EF4-FFF2-40B4-BE49-F238E27FC236}">
                      <a16:creationId xmlns:a16="http://schemas.microsoft.com/office/drawing/2014/main" id="{B72C24FA-D0DB-347D-DF76-1BF3E9AE601A}"/>
                    </a:ext>
                  </a:extLst>
                </p:cNvPr>
                <p:cNvSpPr>
                  <a:spLocks noChangeAspect="1"/>
                </p:cNvSpPr>
                <p:nvPr userDrawn="1"/>
              </p:nvSpPr>
              <p:spPr>
                <a:xfrm>
                  <a:off x="2120" y="436"/>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8" name="椭圆 57">
                  <a:extLst>
                    <a:ext uri="{FF2B5EF4-FFF2-40B4-BE49-F238E27FC236}">
                      <a16:creationId xmlns:a16="http://schemas.microsoft.com/office/drawing/2014/main" id="{170FFAE2-57CA-B920-9076-846224BCB851}"/>
                    </a:ext>
                  </a:extLst>
                </p:cNvPr>
                <p:cNvSpPr>
                  <a:spLocks noChangeAspect="1"/>
                </p:cNvSpPr>
                <p:nvPr userDrawn="1"/>
              </p:nvSpPr>
              <p:spPr>
                <a:xfrm>
                  <a:off x="2398" y="436"/>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48" name="椭圆 47">
                <a:extLst>
                  <a:ext uri="{FF2B5EF4-FFF2-40B4-BE49-F238E27FC236}">
                    <a16:creationId xmlns:a16="http://schemas.microsoft.com/office/drawing/2014/main" id="{98D6458C-B1C5-51DE-CF7C-16ABF6F3A3B7}"/>
                  </a:ext>
                </a:extLst>
              </p:cNvPr>
              <p:cNvSpPr>
                <a:spLocks noChangeAspect="1"/>
              </p:cNvSpPr>
              <p:nvPr userDrawn="1"/>
            </p:nvSpPr>
            <p:spPr>
              <a:xfrm>
                <a:off x="6903433" y="2606937"/>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69" name="组合 68">
            <a:extLst>
              <a:ext uri="{FF2B5EF4-FFF2-40B4-BE49-F238E27FC236}">
                <a16:creationId xmlns:a16="http://schemas.microsoft.com/office/drawing/2014/main" id="{E7EB14B7-D2FB-809C-F2AF-E3D8366D36E9}"/>
              </a:ext>
            </a:extLst>
          </p:cNvPr>
          <p:cNvGrpSpPr/>
          <p:nvPr userDrawn="1"/>
        </p:nvGrpSpPr>
        <p:grpSpPr>
          <a:xfrm>
            <a:off x="10601579" y="307512"/>
            <a:ext cx="286385" cy="107950"/>
            <a:chOff x="7327931" y="1340091"/>
            <a:chExt cx="286385" cy="107950"/>
          </a:xfrm>
        </p:grpSpPr>
        <p:sp>
          <p:nvSpPr>
            <p:cNvPr id="70" name="椭圆 69">
              <a:extLst>
                <a:ext uri="{FF2B5EF4-FFF2-40B4-BE49-F238E27FC236}">
                  <a16:creationId xmlns:a16="http://schemas.microsoft.com/office/drawing/2014/main" id="{5E2D2A51-F4C6-26DB-32FB-1E62063B1939}"/>
                </a:ext>
              </a:extLst>
            </p:cNvPr>
            <p:cNvSpPr>
              <a:spLocks noChangeAspect="1"/>
            </p:cNvSpPr>
            <p:nvPr userDrawn="1"/>
          </p:nvSpPr>
          <p:spPr>
            <a:xfrm>
              <a:off x="7506366" y="1340091"/>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1" name="椭圆 70">
              <a:extLst>
                <a:ext uri="{FF2B5EF4-FFF2-40B4-BE49-F238E27FC236}">
                  <a16:creationId xmlns:a16="http://schemas.microsoft.com/office/drawing/2014/main" id="{CA720B55-27A4-CBFE-B6D4-FA62CAF18E2B}"/>
                </a:ext>
              </a:extLst>
            </p:cNvPr>
            <p:cNvSpPr>
              <a:spLocks noChangeAspect="1"/>
            </p:cNvSpPr>
            <p:nvPr userDrawn="1"/>
          </p:nvSpPr>
          <p:spPr>
            <a:xfrm>
              <a:off x="7327931" y="1340091"/>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4" name="文本框 33">
            <a:extLst>
              <a:ext uri="{FF2B5EF4-FFF2-40B4-BE49-F238E27FC236}">
                <a16:creationId xmlns:a16="http://schemas.microsoft.com/office/drawing/2014/main" id="{7BC92569-2029-4ED2-B26F-DA4A658B6D78}"/>
              </a:ext>
            </a:extLst>
          </p:cNvPr>
          <p:cNvSpPr txBox="1"/>
          <p:nvPr userDrawn="1"/>
        </p:nvSpPr>
        <p:spPr>
          <a:xfrm>
            <a:off x="6396392" y="-3878"/>
            <a:ext cx="2281506" cy="307777"/>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人口及灾难分布可视化</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内页">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8E2E2CE1-6475-24E1-FF8C-3E1AFDD8257E}"/>
              </a:ext>
            </a:extLst>
          </p:cNvPr>
          <p:cNvSpPr/>
          <p:nvPr userDrawn="1"/>
        </p:nvSpPr>
        <p:spPr>
          <a:xfrm>
            <a:off x="0" y="472612"/>
            <a:ext cx="12192000" cy="26313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3F96BAFB-ECC0-1354-CAB8-026962712C59}"/>
              </a:ext>
            </a:extLst>
          </p:cNvPr>
          <p:cNvSpPr/>
          <p:nvPr userDrawn="1"/>
        </p:nvSpPr>
        <p:spPr>
          <a:xfrm>
            <a:off x="0" y="0"/>
            <a:ext cx="12192000" cy="472612"/>
          </a:xfrm>
          <a:prstGeom prst="rect">
            <a:avLst/>
          </a:prstGeom>
          <a:solidFill>
            <a:schemeClr val="accent5">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日期占位符 1">
            <a:extLst>
              <a:ext uri="{FF2B5EF4-FFF2-40B4-BE49-F238E27FC236}">
                <a16:creationId xmlns:a16="http://schemas.microsoft.com/office/drawing/2014/main" id="{DB6019B5-4357-ADB1-728F-B8F6017FA264}"/>
              </a:ext>
            </a:extLst>
          </p:cNvPr>
          <p:cNvSpPr>
            <a:spLocks noGrp="1"/>
          </p:cNvSpPr>
          <p:nvPr>
            <p:ph type="dt" sz="half" idx="10"/>
          </p:nvPr>
        </p:nvSpPr>
        <p:spPr>
          <a:xfrm>
            <a:off x="838200" y="6537573"/>
            <a:ext cx="2743200" cy="276999"/>
          </a:xfrm>
          <a:prstGeom prst="rect">
            <a:avLst/>
          </a:prstGeom>
        </p:spPr>
        <p:txBody>
          <a:bodyPr/>
          <a:lstStyle>
            <a:lvl1pPr algn="ctr">
              <a:defRPr/>
            </a:lvl1pPr>
          </a:lstStyle>
          <a:p>
            <a:fld id="{D043419E-8699-4C07-A6AB-A7F8BD656EBB}" type="datetime1">
              <a:rPr lang="zh-CN" altLang="en-US" smtClean="0"/>
              <a:t>2025/4/10</a:t>
            </a:fld>
            <a:endParaRPr lang="zh-CN" altLang="en-US"/>
          </a:p>
        </p:txBody>
      </p:sp>
      <p:sp>
        <p:nvSpPr>
          <p:cNvPr id="21" name="页脚占位符 2">
            <a:extLst>
              <a:ext uri="{FF2B5EF4-FFF2-40B4-BE49-F238E27FC236}">
                <a16:creationId xmlns:a16="http://schemas.microsoft.com/office/drawing/2014/main" id="{A2D00657-D05C-467F-5AAF-F3E836EAA6C9}"/>
              </a:ext>
            </a:extLst>
          </p:cNvPr>
          <p:cNvSpPr>
            <a:spLocks noGrp="1"/>
          </p:cNvSpPr>
          <p:nvPr>
            <p:ph type="ftr" sz="quarter" idx="11"/>
          </p:nvPr>
        </p:nvSpPr>
        <p:spPr>
          <a:xfrm>
            <a:off x="4038600" y="6537573"/>
            <a:ext cx="4114800" cy="276999"/>
          </a:xfrm>
          <a:prstGeom prst="rect">
            <a:avLst/>
          </a:prstGeom>
        </p:spPr>
        <p:txBody>
          <a:bodyPr/>
          <a:lstStyle>
            <a:lvl1pPr algn="ctr">
              <a:defRPr/>
            </a:lvl1pPr>
          </a:lstStyle>
          <a:p>
            <a:r>
              <a:rPr lang="zh-CN" altLang="en-US"/>
              <a:t>北京邮电大学 智能工程与自动化学院</a:t>
            </a:r>
          </a:p>
        </p:txBody>
      </p:sp>
      <p:sp>
        <p:nvSpPr>
          <p:cNvPr id="22" name="灯片编号占位符 3">
            <a:extLst>
              <a:ext uri="{FF2B5EF4-FFF2-40B4-BE49-F238E27FC236}">
                <a16:creationId xmlns:a16="http://schemas.microsoft.com/office/drawing/2014/main" id="{6D586908-4F66-94F7-E19B-1398932F2418}"/>
              </a:ext>
            </a:extLst>
          </p:cNvPr>
          <p:cNvSpPr>
            <a:spLocks noGrp="1"/>
          </p:cNvSpPr>
          <p:nvPr>
            <p:ph type="sldNum" sz="quarter" idx="12"/>
          </p:nvPr>
        </p:nvSpPr>
        <p:spPr>
          <a:xfrm>
            <a:off x="8610600" y="6537573"/>
            <a:ext cx="2743200" cy="276999"/>
          </a:xfrm>
          <a:prstGeom prst="rect">
            <a:avLst/>
          </a:prstGeom>
        </p:spPr>
        <p:txBody>
          <a:bodyPr/>
          <a:lstStyle>
            <a:lvl1pPr algn="ctr">
              <a:defRPr/>
            </a:lvl1pPr>
          </a:lstStyle>
          <a:p>
            <a:fld id="{68C87A08-A758-4FE9-B63C-49AED835B7D6}" type="slidenum">
              <a:rPr lang="zh-CN" altLang="en-US" smtClean="0"/>
              <a:pPr/>
              <a:t>‹#›</a:t>
            </a:fld>
            <a:endParaRPr lang="zh-CN" altLang="en-US"/>
          </a:p>
        </p:txBody>
      </p:sp>
      <p:grpSp>
        <p:nvGrpSpPr>
          <p:cNvPr id="23" name="组合 22">
            <a:extLst>
              <a:ext uri="{FF2B5EF4-FFF2-40B4-BE49-F238E27FC236}">
                <a16:creationId xmlns:a16="http://schemas.microsoft.com/office/drawing/2014/main" id="{5F344B09-198C-567A-B6DA-78AB6D3A7584}"/>
              </a:ext>
            </a:extLst>
          </p:cNvPr>
          <p:cNvGrpSpPr/>
          <p:nvPr userDrawn="1"/>
        </p:nvGrpSpPr>
        <p:grpSpPr>
          <a:xfrm>
            <a:off x="700785" y="-15772"/>
            <a:ext cx="10790430" cy="435040"/>
            <a:chOff x="773175" y="2288029"/>
            <a:chExt cx="10790430" cy="435040"/>
          </a:xfrm>
        </p:grpSpPr>
        <p:sp>
          <p:nvSpPr>
            <p:cNvPr id="24" name="文本框 23">
              <a:extLst>
                <a:ext uri="{FF2B5EF4-FFF2-40B4-BE49-F238E27FC236}">
                  <a16:creationId xmlns:a16="http://schemas.microsoft.com/office/drawing/2014/main" id="{7E7B7339-5D1A-AA26-3BCA-CBC6CAB9DA8A}"/>
                </a:ext>
              </a:extLst>
            </p:cNvPr>
            <p:cNvSpPr txBox="1"/>
            <p:nvPr userDrawn="1"/>
          </p:nvSpPr>
          <p:spPr>
            <a:xfrm>
              <a:off x="10070720" y="2288029"/>
              <a:ext cx="1492885" cy="307975"/>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总结</a:t>
              </a:r>
            </a:p>
          </p:txBody>
        </p:sp>
        <p:sp>
          <p:nvSpPr>
            <p:cNvPr id="25" name="文本框 24">
              <a:extLst>
                <a:ext uri="{FF2B5EF4-FFF2-40B4-BE49-F238E27FC236}">
                  <a16:creationId xmlns:a16="http://schemas.microsoft.com/office/drawing/2014/main" id="{9E557C91-258D-98CD-28D6-824B6AC7898D}"/>
                </a:ext>
              </a:extLst>
            </p:cNvPr>
            <p:cNvSpPr txBox="1"/>
            <p:nvPr userDrawn="1"/>
          </p:nvSpPr>
          <p:spPr>
            <a:xfrm>
              <a:off x="773175" y="2299597"/>
              <a:ext cx="1303020" cy="307975"/>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分类体系</a:t>
              </a:r>
            </a:p>
          </p:txBody>
        </p:sp>
        <p:sp>
          <p:nvSpPr>
            <p:cNvPr id="26" name="文本框 25">
              <a:extLst>
                <a:ext uri="{FF2B5EF4-FFF2-40B4-BE49-F238E27FC236}">
                  <a16:creationId xmlns:a16="http://schemas.microsoft.com/office/drawing/2014/main" id="{321153F1-426C-0B24-B709-A321E584ED80}"/>
                </a:ext>
              </a:extLst>
            </p:cNvPr>
            <p:cNvSpPr txBox="1"/>
            <p:nvPr userDrawn="1"/>
          </p:nvSpPr>
          <p:spPr>
            <a:xfrm>
              <a:off x="3781232" y="2299725"/>
              <a:ext cx="1303020" cy="307975"/>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需求变化</a:t>
              </a:r>
            </a:p>
          </p:txBody>
        </p:sp>
        <p:grpSp>
          <p:nvGrpSpPr>
            <p:cNvPr id="51" name="组合 50">
              <a:extLst>
                <a:ext uri="{FF2B5EF4-FFF2-40B4-BE49-F238E27FC236}">
                  <a16:creationId xmlns:a16="http://schemas.microsoft.com/office/drawing/2014/main" id="{ED030257-045D-CAFC-AF2C-0421F604DEA4}"/>
                </a:ext>
              </a:extLst>
            </p:cNvPr>
            <p:cNvGrpSpPr/>
            <p:nvPr userDrawn="1"/>
          </p:nvGrpSpPr>
          <p:grpSpPr>
            <a:xfrm>
              <a:off x="1193862" y="2615119"/>
              <a:ext cx="461645" cy="107950"/>
              <a:chOff x="1461" y="444"/>
              <a:chExt cx="727" cy="170"/>
            </a:xfrm>
          </p:grpSpPr>
          <p:sp>
            <p:nvSpPr>
              <p:cNvPr id="67" name="椭圆 66">
                <a:extLst>
                  <a:ext uri="{FF2B5EF4-FFF2-40B4-BE49-F238E27FC236}">
                    <a16:creationId xmlns:a16="http://schemas.microsoft.com/office/drawing/2014/main" id="{DE49B6FC-A83A-D032-338E-A4315706E7E3}"/>
                  </a:ext>
                </a:extLst>
              </p:cNvPr>
              <p:cNvSpPr>
                <a:spLocks noChangeAspect="1"/>
              </p:cNvSpPr>
              <p:nvPr userDrawn="1"/>
            </p:nvSpPr>
            <p:spPr>
              <a:xfrm>
                <a:off x="1739"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8" name="椭圆 67">
                <a:extLst>
                  <a:ext uri="{FF2B5EF4-FFF2-40B4-BE49-F238E27FC236}">
                    <a16:creationId xmlns:a16="http://schemas.microsoft.com/office/drawing/2014/main" id="{ED179555-9291-4C1B-D6DE-78F52DBD6EAD}"/>
                  </a:ext>
                </a:extLst>
              </p:cNvPr>
              <p:cNvSpPr>
                <a:spLocks noChangeAspect="1"/>
              </p:cNvSpPr>
              <p:nvPr userDrawn="1"/>
            </p:nvSpPr>
            <p:spPr>
              <a:xfrm>
                <a:off x="2018"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9" name="椭圆 68">
                <a:extLst>
                  <a:ext uri="{FF2B5EF4-FFF2-40B4-BE49-F238E27FC236}">
                    <a16:creationId xmlns:a16="http://schemas.microsoft.com/office/drawing/2014/main" id="{E9D449A7-C69B-846C-FDC7-D4A563BF3EB3}"/>
                  </a:ext>
                </a:extLst>
              </p:cNvPr>
              <p:cNvSpPr>
                <a:spLocks noChangeAspect="1"/>
              </p:cNvSpPr>
              <p:nvPr userDrawn="1"/>
            </p:nvSpPr>
            <p:spPr>
              <a:xfrm>
                <a:off x="1461"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52" name="组合 51">
              <a:extLst>
                <a:ext uri="{FF2B5EF4-FFF2-40B4-BE49-F238E27FC236}">
                  <a16:creationId xmlns:a16="http://schemas.microsoft.com/office/drawing/2014/main" id="{11453BDF-4AF6-1171-2F50-57675DA133B7}"/>
                </a:ext>
              </a:extLst>
            </p:cNvPr>
            <p:cNvGrpSpPr/>
            <p:nvPr userDrawn="1"/>
          </p:nvGrpSpPr>
          <p:grpSpPr>
            <a:xfrm>
              <a:off x="4089656" y="2599179"/>
              <a:ext cx="640080" cy="107950"/>
              <a:chOff x="1251" y="440"/>
              <a:chExt cx="1008" cy="170"/>
            </a:xfrm>
          </p:grpSpPr>
          <p:sp>
            <p:nvSpPr>
              <p:cNvPr id="63" name="椭圆 62">
                <a:extLst>
                  <a:ext uri="{FF2B5EF4-FFF2-40B4-BE49-F238E27FC236}">
                    <a16:creationId xmlns:a16="http://schemas.microsoft.com/office/drawing/2014/main" id="{79CA7757-50C1-8C5D-7ED1-BF55F435E24F}"/>
                  </a:ext>
                </a:extLst>
              </p:cNvPr>
              <p:cNvSpPr>
                <a:spLocks noChangeAspect="1"/>
              </p:cNvSpPr>
              <p:nvPr userDrawn="1"/>
            </p:nvSpPr>
            <p:spPr>
              <a:xfrm>
                <a:off x="1529"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4" name="椭圆 63">
                <a:extLst>
                  <a:ext uri="{FF2B5EF4-FFF2-40B4-BE49-F238E27FC236}">
                    <a16:creationId xmlns:a16="http://schemas.microsoft.com/office/drawing/2014/main" id="{19ADA68E-1700-575D-F1E9-EC33B30183A4}"/>
                  </a:ext>
                </a:extLst>
              </p:cNvPr>
              <p:cNvSpPr>
                <a:spLocks noChangeAspect="1"/>
              </p:cNvSpPr>
              <p:nvPr userDrawn="1"/>
            </p:nvSpPr>
            <p:spPr>
              <a:xfrm>
                <a:off x="1808"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5" name="椭圆 64">
                <a:extLst>
                  <a:ext uri="{FF2B5EF4-FFF2-40B4-BE49-F238E27FC236}">
                    <a16:creationId xmlns:a16="http://schemas.microsoft.com/office/drawing/2014/main" id="{D31AFBB9-C385-5938-44B9-3B959EC75668}"/>
                  </a:ext>
                </a:extLst>
              </p:cNvPr>
              <p:cNvSpPr>
                <a:spLocks noChangeAspect="1"/>
              </p:cNvSpPr>
              <p:nvPr userDrawn="1"/>
            </p:nvSpPr>
            <p:spPr>
              <a:xfrm>
                <a:off x="1251"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椭圆 65">
                <a:extLst>
                  <a:ext uri="{FF2B5EF4-FFF2-40B4-BE49-F238E27FC236}">
                    <a16:creationId xmlns:a16="http://schemas.microsoft.com/office/drawing/2014/main" id="{D50D875B-4C7D-8B4A-CED8-FD3A326F1426}"/>
                  </a:ext>
                </a:extLst>
              </p:cNvPr>
              <p:cNvSpPr>
                <a:spLocks noChangeAspect="1"/>
              </p:cNvSpPr>
              <p:nvPr userDrawn="1"/>
            </p:nvSpPr>
            <p:spPr>
              <a:xfrm>
                <a:off x="2089"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54" name="组合 53">
              <a:extLst>
                <a:ext uri="{FF2B5EF4-FFF2-40B4-BE49-F238E27FC236}">
                  <a16:creationId xmlns:a16="http://schemas.microsoft.com/office/drawing/2014/main" id="{4B2AD5B1-515D-E8FC-C3F1-7829F48A97D2}"/>
                </a:ext>
              </a:extLst>
            </p:cNvPr>
            <p:cNvGrpSpPr/>
            <p:nvPr userDrawn="1"/>
          </p:nvGrpSpPr>
          <p:grpSpPr>
            <a:xfrm>
              <a:off x="6992651" y="2607572"/>
              <a:ext cx="1169670" cy="108585"/>
              <a:chOff x="6903433" y="2606937"/>
              <a:chExt cx="1169670" cy="108585"/>
            </a:xfrm>
          </p:grpSpPr>
          <p:grpSp>
            <p:nvGrpSpPr>
              <p:cNvPr id="55" name="组合 54">
                <a:extLst>
                  <a:ext uri="{FF2B5EF4-FFF2-40B4-BE49-F238E27FC236}">
                    <a16:creationId xmlns:a16="http://schemas.microsoft.com/office/drawing/2014/main" id="{AED01BCB-D46D-8E5F-D586-F3D240559D33}"/>
                  </a:ext>
                </a:extLst>
              </p:cNvPr>
              <p:cNvGrpSpPr/>
              <p:nvPr userDrawn="1"/>
            </p:nvGrpSpPr>
            <p:grpSpPr>
              <a:xfrm>
                <a:off x="7081868" y="2606937"/>
                <a:ext cx="991235" cy="108585"/>
                <a:chOff x="1007" y="435"/>
                <a:chExt cx="1561" cy="171"/>
              </a:xfrm>
            </p:grpSpPr>
            <p:sp>
              <p:nvSpPr>
                <p:cNvPr id="57" name="椭圆 56">
                  <a:extLst>
                    <a:ext uri="{FF2B5EF4-FFF2-40B4-BE49-F238E27FC236}">
                      <a16:creationId xmlns:a16="http://schemas.microsoft.com/office/drawing/2014/main" id="{6813196F-5851-CDC9-B666-498439713054}"/>
                    </a:ext>
                  </a:extLst>
                </p:cNvPr>
                <p:cNvSpPr>
                  <a:spLocks noChangeAspect="1"/>
                </p:cNvSpPr>
                <p:nvPr userDrawn="1"/>
              </p:nvSpPr>
              <p:spPr>
                <a:xfrm>
                  <a:off x="1285"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8" name="椭圆 57">
                  <a:extLst>
                    <a:ext uri="{FF2B5EF4-FFF2-40B4-BE49-F238E27FC236}">
                      <a16:creationId xmlns:a16="http://schemas.microsoft.com/office/drawing/2014/main" id="{995F1664-70C2-AC00-F1E2-470FDEDD33AD}"/>
                    </a:ext>
                  </a:extLst>
                </p:cNvPr>
                <p:cNvSpPr>
                  <a:spLocks noChangeAspect="1"/>
                </p:cNvSpPr>
                <p:nvPr userDrawn="1"/>
              </p:nvSpPr>
              <p:spPr>
                <a:xfrm>
                  <a:off x="1564"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9" name="椭圆 58">
                  <a:extLst>
                    <a:ext uri="{FF2B5EF4-FFF2-40B4-BE49-F238E27FC236}">
                      <a16:creationId xmlns:a16="http://schemas.microsoft.com/office/drawing/2014/main" id="{BFB90209-450F-CEB1-038A-F51B27663C91}"/>
                    </a:ext>
                  </a:extLst>
                </p:cNvPr>
                <p:cNvSpPr>
                  <a:spLocks noChangeAspect="1"/>
                </p:cNvSpPr>
                <p:nvPr userDrawn="1"/>
              </p:nvSpPr>
              <p:spPr>
                <a:xfrm>
                  <a:off x="1842"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0" name="椭圆 59">
                  <a:extLst>
                    <a:ext uri="{FF2B5EF4-FFF2-40B4-BE49-F238E27FC236}">
                      <a16:creationId xmlns:a16="http://schemas.microsoft.com/office/drawing/2014/main" id="{F8D06460-85E7-E3C2-6B3D-DAE5FDA5B278}"/>
                    </a:ext>
                  </a:extLst>
                </p:cNvPr>
                <p:cNvSpPr>
                  <a:spLocks noChangeAspect="1"/>
                </p:cNvSpPr>
                <p:nvPr userDrawn="1"/>
              </p:nvSpPr>
              <p:spPr>
                <a:xfrm>
                  <a:off x="1007"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椭圆 60">
                  <a:extLst>
                    <a:ext uri="{FF2B5EF4-FFF2-40B4-BE49-F238E27FC236}">
                      <a16:creationId xmlns:a16="http://schemas.microsoft.com/office/drawing/2014/main" id="{A1FDD044-61BE-274C-8352-DB3DEC78C160}"/>
                    </a:ext>
                  </a:extLst>
                </p:cNvPr>
                <p:cNvSpPr>
                  <a:spLocks noChangeAspect="1"/>
                </p:cNvSpPr>
                <p:nvPr userDrawn="1"/>
              </p:nvSpPr>
              <p:spPr>
                <a:xfrm>
                  <a:off x="2120" y="436"/>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椭圆 61">
                  <a:extLst>
                    <a:ext uri="{FF2B5EF4-FFF2-40B4-BE49-F238E27FC236}">
                      <a16:creationId xmlns:a16="http://schemas.microsoft.com/office/drawing/2014/main" id="{B58A1735-16D0-2F34-C3AC-7CAF7359C092}"/>
                    </a:ext>
                  </a:extLst>
                </p:cNvPr>
                <p:cNvSpPr>
                  <a:spLocks noChangeAspect="1"/>
                </p:cNvSpPr>
                <p:nvPr userDrawn="1"/>
              </p:nvSpPr>
              <p:spPr>
                <a:xfrm>
                  <a:off x="2398" y="436"/>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56" name="椭圆 55">
                <a:extLst>
                  <a:ext uri="{FF2B5EF4-FFF2-40B4-BE49-F238E27FC236}">
                    <a16:creationId xmlns:a16="http://schemas.microsoft.com/office/drawing/2014/main" id="{397D01BA-99F6-F108-3726-C0465657123C}"/>
                  </a:ext>
                </a:extLst>
              </p:cNvPr>
              <p:cNvSpPr>
                <a:spLocks noChangeAspect="1"/>
              </p:cNvSpPr>
              <p:nvPr userDrawn="1"/>
            </p:nvSpPr>
            <p:spPr>
              <a:xfrm>
                <a:off x="6903433" y="2606937"/>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70" name="组合 69">
            <a:extLst>
              <a:ext uri="{FF2B5EF4-FFF2-40B4-BE49-F238E27FC236}">
                <a16:creationId xmlns:a16="http://schemas.microsoft.com/office/drawing/2014/main" id="{EF3DA54B-660E-8DE1-07B3-EC4544DCA3CC}"/>
              </a:ext>
            </a:extLst>
          </p:cNvPr>
          <p:cNvGrpSpPr/>
          <p:nvPr userDrawn="1"/>
        </p:nvGrpSpPr>
        <p:grpSpPr>
          <a:xfrm>
            <a:off x="10601579" y="307512"/>
            <a:ext cx="286385" cy="107950"/>
            <a:chOff x="7327931" y="1340091"/>
            <a:chExt cx="286385" cy="107950"/>
          </a:xfrm>
        </p:grpSpPr>
        <p:sp>
          <p:nvSpPr>
            <p:cNvPr id="71" name="椭圆 70">
              <a:extLst>
                <a:ext uri="{FF2B5EF4-FFF2-40B4-BE49-F238E27FC236}">
                  <a16:creationId xmlns:a16="http://schemas.microsoft.com/office/drawing/2014/main" id="{4B96F4F0-1752-6F71-65CB-AF3E3B5801DB}"/>
                </a:ext>
              </a:extLst>
            </p:cNvPr>
            <p:cNvSpPr>
              <a:spLocks noChangeAspect="1"/>
            </p:cNvSpPr>
            <p:nvPr userDrawn="1"/>
          </p:nvSpPr>
          <p:spPr>
            <a:xfrm>
              <a:off x="7506366" y="1340091"/>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2" name="椭圆 71">
              <a:extLst>
                <a:ext uri="{FF2B5EF4-FFF2-40B4-BE49-F238E27FC236}">
                  <a16:creationId xmlns:a16="http://schemas.microsoft.com/office/drawing/2014/main" id="{E1741319-EB4E-2DCA-D9D5-D33B0A00DBFE}"/>
                </a:ext>
              </a:extLst>
            </p:cNvPr>
            <p:cNvSpPr>
              <a:spLocks noChangeAspect="1"/>
            </p:cNvSpPr>
            <p:nvPr userDrawn="1"/>
          </p:nvSpPr>
          <p:spPr>
            <a:xfrm>
              <a:off x="7327931" y="1340091"/>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3" name="文本框 32">
            <a:extLst>
              <a:ext uri="{FF2B5EF4-FFF2-40B4-BE49-F238E27FC236}">
                <a16:creationId xmlns:a16="http://schemas.microsoft.com/office/drawing/2014/main" id="{766B6725-92A7-4B7C-9989-6A9A087CA2AA}"/>
              </a:ext>
            </a:extLst>
          </p:cNvPr>
          <p:cNvSpPr txBox="1"/>
          <p:nvPr userDrawn="1"/>
        </p:nvSpPr>
        <p:spPr>
          <a:xfrm>
            <a:off x="6396392" y="-3878"/>
            <a:ext cx="2281506" cy="307777"/>
          </a:xfrm>
          <a:prstGeom prst="rect">
            <a:avLst/>
          </a:prstGeom>
          <a:noFill/>
        </p:spPr>
        <p:txBody>
          <a:bodyPr wrap="square" rtlCol="0">
            <a:spAutoFit/>
          </a:bodyPr>
          <a:lstStyle/>
          <a:p>
            <a:pPr algn="ctr"/>
            <a:r>
              <a:rPr lang="zh-CN" altLang="en-US" sz="1400" b="0" strike="noStrike" dirty="0">
                <a:solidFill>
                  <a:schemeClr val="bg1"/>
                </a:solidFill>
                <a:effectLst/>
              </a:rPr>
              <a:t>人口及灾难分布可视化</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内页">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4F821C2B-BFCB-4B35-ADCE-861AD8125F1B}"/>
              </a:ext>
            </a:extLst>
          </p:cNvPr>
          <p:cNvSpPr/>
          <p:nvPr userDrawn="1"/>
        </p:nvSpPr>
        <p:spPr>
          <a:xfrm>
            <a:off x="0" y="472612"/>
            <a:ext cx="12192000" cy="26313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14CC1D29-BCAC-10C9-858E-592F999CE074}"/>
              </a:ext>
            </a:extLst>
          </p:cNvPr>
          <p:cNvSpPr/>
          <p:nvPr userDrawn="1"/>
        </p:nvSpPr>
        <p:spPr>
          <a:xfrm>
            <a:off x="0" y="0"/>
            <a:ext cx="12192000" cy="472612"/>
          </a:xfrm>
          <a:prstGeom prst="rect">
            <a:avLst/>
          </a:prstGeom>
          <a:solidFill>
            <a:schemeClr val="accent5">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日期占位符 1">
            <a:extLst>
              <a:ext uri="{FF2B5EF4-FFF2-40B4-BE49-F238E27FC236}">
                <a16:creationId xmlns:a16="http://schemas.microsoft.com/office/drawing/2014/main" id="{68F59884-6B48-888D-042F-DB0015ECD59A}"/>
              </a:ext>
            </a:extLst>
          </p:cNvPr>
          <p:cNvSpPr>
            <a:spLocks noGrp="1"/>
          </p:cNvSpPr>
          <p:nvPr>
            <p:ph type="dt" sz="half" idx="10"/>
          </p:nvPr>
        </p:nvSpPr>
        <p:spPr>
          <a:xfrm>
            <a:off x="838200" y="6537573"/>
            <a:ext cx="2743200" cy="276999"/>
          </a:xfrm>
          <a:prstGeom prst="rect">
            <a:avLst/>
          </a:prstGeom>
        </p:spPr>
        <p:txBody>
          <a:bodyPr/>
          <a:lstStyle>
            <a:lvl1pPr algn="ctr">
              <a:defRPr/>
            </a:lvl1pPr>
          </a:lstStyle>
          <a:p>
            <a:fld id="{1BC817DF-B0BF-4924-8D3D-830C3DBFCD92}" type="datetime1">
              <a:rPr lang="zh-CN" altLang="en-US" smtClean="0"/>
              <a:t>2025/4/10</a:t>
            </a:fld>
            <a:endParaRPr lang="zh-CN" altLang="en-US"/>
          </a:p>
        </p:txBody>
      </p:sp>
      <p:sp>
        <p:nvSpPr>
          <p:cNvPr id="3" name="页脚占位符 2">
            <a:extLst>
              <a:ext uri="{FF2B5EF4-FFF2-40B4-BE49-F238E27FC236}">
                <a16:creationId xmlns:a16="http://schemas.microsoft.com/office/drawing/2014/main" id="{3CDA9A67-9F70-2050-EC2F-9AF06CBEF743}"/>
              </a:ext>
            </a:extLst>
          </p:cNvPr>
          <p:cNvSpPr>
            <a:spLocks noGrp="1"/>
          </p:cNvSpPr>
          <p:nvPr>
            <p:ph type="ftr" sz="quarter" idx="11"/>
          </p:nvPr>
        </p:nvSpPr>
        <p:spPr>
          <a:xfrm>
            <a:off x="4038600" y="6537573"/>
            <a:ext cx="4114800" cy="276999"/>
          </a:xfrm>
          <a:prstGeom prst="rect">
            <a:avLst/>
          </a:prstGeom>
        </p:spPr>
        <p:txBody>
          <a:bodyPr/>
          <a:lstStyle>
            <a:lvl1pPr algn="ctr">
              <a:defRPr/>
            </a:lvl1pPr>
          </a:lstStyle>
          <a:p>
            <a:r>
              <a:rPr lang="zh-CN" altLang="en-US"/>
              <a:t>北京邮电大学 智能工程与自动化学院</a:t>
            </a:r>
          </a:p>
        </p:txBody>
      </p:sp>
      <p:sp>
        <p:nvSpPr>
          <p:cNvPr id="4" name="灯片编号占位符 3">
            <a:extLst>
              <a:ext uri="{FF2B5EF4-FFF2-40B4-BE49-F238E27FC236}">
                <a16:creationId xmlns:a16="http://schemas.microsoft.com/office/drawing/2014/main" id="{958FF88E-D913-F1D7-F817-F61C4C329D43}"/>
              </a:ext>
            </a:extLst>
          </p:cNvPr>
          <p:cNvSpPr>
            <a:spLocks noGrp="1"/>
          </p:cNvSpPr>
          <p:nvPr>
            <p:ph type="sldNum" sz="quarter" idx="12"/>
          </p:nvPr>
        </p:nvSpPr>
        <p:spPr>
          <a:xfrm>
            <a:off x="8610600" y="6537573"/>
            <a:ext cx="2743200" cy="276999"/>
          </a:xfrm>
          <a:prstGeom prst="rect">
            <a:avLst/>
          </a:prstGeom>
        </p:spPr>
        <p:txBody>
          <a:bodyPr/>
          <a:lstStyle>
            <a:lvl1pPr algn="ctr">
              <a:defRPr/>
            </a:lvl1pPr>
          </a:lstStyle>
          <a:p>
            <a:fld id="{68C87A08-A758-4FE9-B63C-49AED835B7D6}" type="slidenum">
              <a:rPr lang="zh-CN" altLang="en-US" smtClean="0"/>
              <a:pPr/>
              <a:t>‹#›</a:t>
            </a:fld>
            <a:endParaRPr lang="zh-CN" altLang="en-US"/>
          </a:p>
        </p:txBody>
      </p:sp>
      <p:grpSp>
        <p:nvGrpSpPr>
          <p:cNvPr id="19" name="组合 18">
            <a:extLst>
              <a:ext uri="{FF2B5EF4-FFF2-40B4-BE49-F238E27FC236}">
                <a16:creationId xmlns:a16="http://schemas.microsoft.com/office/drawing/2014/main" id="{B4E43744-2BE9-2EF1-8EE0-865B23AD42EC}"/>
              </a:ext>
            </a:extLst>
          </p:cNvPr>
          <p:cNvGrpSpPr/>
          <p:nvPr userDrawn="1"/>
        </p:nvGrpSpPr>
        <p:grpSpPr>
          <a:xfrm>
            <a:off x="700785" y="-15772"/>
            <a:ext cx="10790430" cy="435040"/>
            <a:chOff x="773175" y="2288029"/>
            <a:chExt cx="10790430" cy="435040"/>
          </a:xfrm>
        </p:grpSpPr>
        <p:sp>
          <p:nvSpPr>
            <p:cNvPr id="20" name="文本框 19">
              <a:extLst>
                <a:ext uri="{FF2B5EF4-FFF2-40B4-BE49-F238E27FC236}">
                  <a16:creationId xmlns:a16="http://schemas.microsoft.com/office/drawing/2014/main" id="{F551DB9E-4BAB-6722-0E67-65331463ADE0}"/>
                </a:ext>
              </a:extLst>
            </p:cNvPr>
            <p:cNvSpPr txBox="1"/>
            <p:nvPr userDrawn="1"/>
          </p:nvSpPr>
          <p:spPr>
            <a:xfrm>
              <a:off x="10070720" y="2288029"/>
              <a:ext cx="1492885" cy="307975"/>
            </a:xfrm>
            <a:prstGeom prst="rect">
              <a:avLst/>
            </a:prstGeom>
            <a:noFill/>
          </p:spPr>
          <p:txBody>
            <a:bodyPr wrap="square" rtlCol="0">
              <a:spAutoFit/>
            </a:bodyPr>
            <a:lstStyle/>
            <a:p>
              <a:pPr algn="ctr"/>
              <a:r>
                <a:rPr lang="zh-CN" altLang="en-US" sz="1400" b="0" strike="noStrike" dirty="0">
                  <a:solidFill>
                    <a:schemeClr val="bg1"/>
                  </a:solidFill>
                  <a:effectLst/>
                </a:rPr>
                <a:t>总结</a:t>
              </a:r>
            </a:p>
          </p:txBody>
        </p:sp>
        <p:sp>
          <p:nvSpPr>
            <p:cNvPr id="21" name="文本框 20">
              <a:extLst>
                <a:ext uri="{FF2B5EF4-FFF2-40B4-BE49-F238E27FC236}">
                  <a16:creationId xmlns:a16="http://schemas.microsoft.com/office/drawing/2014/main" id="{5B85BA2D-1627-1E35-204E-7812154503F2}"/>
                </a:ext>
              </a:extLst>
            </p:cNvPr>
            <p:cNvSpPr txBox="1"/>
            <p:nvPr userDrawn="1"/>
          </p:nvSpPr>
          <p:spPr>
            <a:xfrm>
              <a:off x="773175" y="2299597"/>
              <a:ext cx="1303020" cy="307975"/>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分类体系</a:t>
              </a:r>
            </a:p>
          </p:txBody>
        </p:sp>
        <p:sp>
          <p:nvSpPr>
            <p:cNvPr id="22" name="文本框 21">
              <a:extLst>
                <a:ext uri="{FF2B5EF4-FFF2-40B4-BE49-F238E27FC236}">
                  <a16:creationId xmlns:a16="http://schemas.microsoft.com/office/drawing/2014/main" id="{13CC7E9D-CF58-4EA1-1569-4FB54D9E21E4}"/>
                </a:ext>
              </a:extLst>
            </p:cNvPr>
            <p:cNvSpPr txBox="1"/>
            <p:nvPr userDrawn="1"/>
          </p:nvSpPr>
          <p:spPr>
            <a:xfrm>
              <a:off x="3781232" y="2299725"/>
              <a:ext cx="1303020" cy="307975"/>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需求变化</a:t>
              </a:r>
            </a:p>
          </p:txBody>
        </p:sp>
        <p:grpSp>
          <p:nvGrpSpPr>
            <p:cNvPr id="24" name="组合 23">
              <a:extLst>
                <a:ext uri="{FF2B5EF4-FFF2-40B4-BE49-F238E27FC236}">
                  <a16:creationId xmlns:a16="http://schemas.microsoft.com/office/drawing/2014/main" id="{EF69675C-8BAA-9C49-13CC-02A43E3C2DA4}"/>
                </a:ext>
              </a:extLst>
            </p:cNvPr>
            <p:cNvGrpSpPr/>
            <p:nvPr userDrawn="1"/>
          </p:nvGrpSpPr>
          <p:grpSpPr>
            <a:xfrm>
              <a:off x="1193862" y="2615119"/>
              <a:ext cx="461645" cy="107950"/>
              <a:chOff x="1461" y="444"/>
              <a:chExt cx="727" cy="170"/>
            </a:xfrm>
          </p:grpSpPr>
          <p:sp>
            <p:nvSpPr>
              <p:cNvPr id="64" name="椭圆 63">
                <a:extLst>
                  <a:ext uri="{FF2B5EF4-FFF2-40B4-BE49-F238E27FC236}">
                    <a16:creationId xmlns:a16="http://schemas.microsoft.com/office/drawing/2014/main" id="{9C35B19D-67B7-C56B-EA55-51CADEC7B5E5}"/>
                  </a:ext>
                </a:extLst>
              </p:cNvPr>
              <p:cNvSpPr>
                <a:spLocks noChangeAspect="1"/>
              </p:cNvSpPr>
              <p:nvPr userDrawn="1"/>
            </p:nvSpPr>
            <p:spPr>
              <a:xfrm>
                <a:off x="1739"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5" name="椭圆 64">
                <a:extLst>
                  <a:ext uri="{FF2B5EF4-FFF2-40B4-BE49-F238E27FC236}">
                    <a16:creationId xmlns:a16="http://schemas.microsoft.com/office/drawing/2014/main" id="{5FFE1809-32EC-0349-934D-D571E51E0FDC}"/>
                  </a:ext>
                </a:extLst>
              </p:cNvPr>
              <p:cNvSpPr>
                <a:spLocks noChangeAspect="1"/>
              </p:cNvSpPr>
              <p:nvPr userDrawn="1"/>
            </p:nvSpPr>
            <p:spPr>
              <a:xfrm>
                <a:off x="2018"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椭圆 65">
                <a:extLst>
                  <a:ext uri="{FF2B5EF4-FFF2-40B4-BE49-F238E27FC236}">
                    <a16:creationId xmlns:a16="http://schemas.microsoft.com/office/drawing/2014/main" id="{E85A150D-8C93-A783-B0DB-4A6C1D3B4278}"/>
                  </a:ext>
                </a:extLst>
              </p:cNvPr>
              <p:cNvSpPr>
                <a:spLocks noChangeAspect="1"/>
              </p:cNvSpPr>
              <p:nvPr userDrawn="1"/>
            </p:nvSpPr>
            <p:spPr>
              <a:xfrm>
                <a:off x="1461" y="444"/>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25" name="组合 24">
              <a:extLst>
                <a:ext uri="{FF2B5EF4-FFF2-40B4-BE49-F238E27FC236}">
                  <a16:creationId xmlns:a16="http://schemas.microsoft.com/office/drawing/2014/main" id="{FEABD59F-B993-AA36-7CEF-5E63530BD903}"/>
                </a:ext>
              </a:extLst>
            </p:cNvPr>
            <p:cNvGrpSpPr/>
            <p:nvPr userDrawn="1"/>
          </p:nvGrpSpPr>
          <p:grpSpPr>
            <a:xfrm>
              <a:off x="4089656" y="2599179"/>
              <a:ext cx="640080" cy="107950"/>
              <a:chOff x="1251" y="440"/>
              <a:chExt cx="1008" cy="170"/>
            </a:xfrm>
          </p:grpSpPr>
          <p:sp>
            <p:nvSpPr>
              <p:cNvPr id="60" name="椭圆 59">
                <a:extLst>
                  <a:ext uri="{FF2B5EF4-FFF2-40B4-BE49-F238E27FC236}">
                    <a16:creationId xmlns:a16="http://schemas.microsoft.com/office/drawing/2014/main" id="{674DE796-5426-1F55-046D-25B6743129CF}"/>
                  </a:ext>
                </a:extLst>
              </p:cNvPr>
              <p:cNvSpPr>
                <a:spLocks noChangeAspect="1"/>
              </p:cNvSpPr>
              <p:nvPr userDrawn="1"/>
            </p:nvSpPr>
            <p:spPr>
              <a:xfrm>
                <a:off x="1529"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椭圆 60">
                <a:extLst>
                  <a:ext uri="{FF2B5EF4-FFF2-40B4-BE49-F238E27FC236}">
                    <a16:creationId xmlns:a16="http://schemas.microsoft.com/office/drawing/2014/main" id="{6B921720-0188-7038-252B-241B0F2AA407}"/>
                  </a:ext>
                </a:extLst>
              </p:cNvPr>
              <p:cNvSpPr>
                <a:spLocks noChangeAspect="1"/>
              </p:cNvSpPr>
              <p:nvPr userDrawn="1"/>
            </p:nvSpPr>
            <p:spPr>
              <a:xfrm>
                <a:off x="1808"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椭圆 61">
                <a:extLst>
                  <a:ext uri="{FF2B5EF4-FFF2-40B4-BE49-F238E27FC236}">
                    <a16:creationId xmlns:a16="http://schemas.microsoft.com/office/drawing/2014/main" id="{9A5F4EF6-1A69-6F00-575B-0507BA957393}"/>
                  </a:ext>
                </a:extLst>
              </p:cNvPr>
              <p:cNvSpPr>
                <a:spLocks noChangeAspect="1"/>
              </p:cNvSpPr>
              <p:nvPr userDrawn="1"/>
            </p:nvSpPr>
            <p:spPr>
              <a:xfrm>
                <a:off x="1251"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3" name="椭圆 62">
                <a:extLst>
                  <a:ext uri="{FF2B5EF4-FFF2-40B4-BE49-F238E27FC236}">
                    <a16:creationId xmlns:a16="http://schemas.microsoft.com/office/drawing/2014/main" id="{CB8C3FD5-FDCC-8537-E0B2-609DB7851ED4}"/>
                  </a:ext>
                </a:extLst>
              </p:cNvPr>
              <p:cNvSpPr>
                <a:spLocks noChangeAspect="1"/>
              </p:cNvSpPr>
              <p:nvPr userDrawn="1"/>
            </p:nvSpPr>
            <p:spPr>
              <a:xfrm>
                <a:off x="2089" y="440"/>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27" name="组合 26">
              <a:extLst>
                <a:ext uri="{FF2B5EF4-FFF2-40B4-BE49-F238E27FC236}">
                  <a16:creationId xmlns:a16="http://schemas.microsoft.com/office/drawing/2014/main" id="{8887E21C-185E-85CA-1497-47DC7F1E6A6B}"/>
                </a:ext>
              </a:extLst>
            </p:cNvPr>
            <p:cNvGrpSpPr/>
            <p:nvPr userDrawn="1"/>
          </p:nvGrpSpPr>
          <p:grpSpPr>
            <a:xfrm>
              <a:off x="6992651" y="2607572"/>
              <a:ext cx="1169670" cy="108585"/>
              <a:chOff x="6903433" y="2606937"/>
              <a:chExt cx="1169670" cy="108585"/>
            </a:xfrm>
          </p:grpSpPr>
          <p:grpSp>
            <p:nvGrpSpPr>
              <p:cNvPr id="33" name="组合 32">
                <a:extLst>
                  <a:ext uri="{FF2B5EF4-FFF2-40B4-BE49-F238E27FC236}">
                    <a16:creationId xmlns:a16="http://schemas.microsoft.com/office/drawing/2014/main" id="{7D3C5773-B435-0631-92D9-ED9E2962AC58}"/>
                  </a:ext>
                </a:extLst>
              </p:cNvPr>
              <p:cNvGrpSpPr/>
              <p:nvPr userDrawn="1"/>
            </p:nvGrpSpPr>
            <p:grpSpPr>
              <a:xfrm>
                <a:off x="7081868" y="2606937"/>
                <a:ext cx="991235" cy="108585"/>
                <a:chOff x="1007" y="435"/>
                <a:chExt cx="1561" cy="171"/>
              </a:xfrm>
            </p:grpSpPr>
            <p:sp>
              <p:nvSpPr>
                <p:cNvPr id="35" name="椭圆 34">
                  <a:extLst>
                    <a:ext uri="{FF2B5EF4-FFF2-40B4-BE49-F238E27FC236}">
                      <a16:creationId xmlns:a16="http://schemas.microsoft.com/office/drawing/2014/main" id="{409E286F-AB0D-13A3-C554-E60787938C8B}"/>
                    </a:ext>
                  </a:extLst>
                </p:cNvPr>
                <p:cNvSpPr>
                  <a:spLocks noChangeAspect="1"/>
                </p:cNvSpPr>
                <p:nvPr userDrawn="1"/>
              </p:nvSpPr>
              <p:spPr>
                <a:xfrm>
                  <a:off x="1285"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椭圆 35">
                  <a:extLst>
                    <a:ext uri="{FF2B5EF4-FFF2-40B4-BE49-F238E27FC236}">
                      <a16:creationId xmlns:a16="http://schemas.microsoft.com/office/drawing/2014/main" id="{B1A30552-55F9-603D-281C-E1E822EFD4A0}"/>
                    </a:ext>
                  </a:extLst>
                </p:cNvPr>
                <p:cNvSpPr>
                  <a:spLocks noChangeAspect="1"/>
                </p:cNvSpPr>
                <p:nvPr userDrawn="1"/>
              </p:nvSpPr>
              <p:spPr>
                <a:xfrm>
                  <a:off x="1564"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6" name="椭圆 55">
                  <a:extLst>
                    <a:ext uri="{FF2B5EF4-FFF2-40B4-BE49-F238E27FC236}">
                      <a16:creationId xmlns:a16="http://schemas.microsoft.com/office/drawing/2014/main" id="{70DB1AA3-C71D-2070-561E-7641B4DC94BF}"/>
                    </a:ext>
                  </a:extLst>
                </p:cNvPr>
                <p:cNvSpPr>
                  <a:spLocks noChangeAspect="1"/>
                </p:cNvSpPr>
                <p:nvPr userDrawn="1"/>
              </p:nvSpPr>
              <p:spPr>
                <a:xfrm>
                  <a:off x="1842"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7" name="椭圆 56">
                  <a:extLst>
                    <a:ext uri="{FF2B5EF4-FFF2-40B4-BE49-F238E27FC236}">
                      <a16:creationId xmlns:a16="http://schemas.microsoft.com/office/drawing/2014/main" id="{9B42AE6C-C256-72C6-D007-D41904892FF0}"/>
                    </a:ext>
                  </a:extLst>
                </p:cNvPr>
                <p:cNvSpPr>
                  <a:spLocks noChangeAspect="1"/>
                </p:cNvSpPr>
                <p:nvPr userDrawn="1"/>
              </p:nvSpPr>
              <p:spPr>
                <a:xfrm>
                  <a:off x="1007" y="435"/>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8" name="椭圆 57">
                  <a:extLst>
                    <a:ext uri="{FF2B5EF4-FFF2-40B4-BE49-F238E27FC236}">
                      <a16:creationId xmlns:a16="http://schemas.microsoft.com/office/drawing/2014/main" id="{C3903ADA-A683-A285-F967-788EE220D6CE}"/>
                    </a:ext>
                  </a:extLst>
                </p:cNvPr>
                <p:cNvSpPr>
                  <a:spLocks noChangeAspect="1"/>
                </p:cNvSpPr>
                <p:nvPr userDrawn="1"/>
              </p:nvSpPr>
              <p:spPr>
                <a:xfrm>
                  <a:off x="2120" y="436"/>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9" name="椭圆 58">
                  <a:extLst>
                    <a:ext uri="{FF2B5EF4-FFF2-40B4-BE49-F238E27FC236}">
                      <a16:creationId xmlns:a16="http://schemas.microsoft.com/office/drawing/2014/main" id="{FB55BFB8-6B5D-388A-C7DA-43BFBE510630}"/>
                    </a:ext>
                  </a:extLst>
                </p:cNvPr>
                <p:cNvSpPr>
                  <a:spLocks noChangeAspect="1"/>
                </p:cNvSpPr>
                <p:nvPr userDrawn="1"/>
              </p:nvSpPr>
              <p:spPr>
                <a:xfrm>
                  <a:off x="2398" y="436"/>
                  <a:ext cx="170" cy="17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4" name="椭圆 33">
                <a:extLst>
                  <a:ext uri="{FF2B5EF4-FFF2-40B4-BE49-F238E27FC236}">
                    <a16:creationId xmlns:a16="http://schemas.microsoft.com/office/drawing/2014/main" id="{BDB83877-458D-2EF9-F613-07E1E7E2B98A}"/>
                  </a:ext>
                </a:extLst>
              </p:cNvPr>
              <p:cNvSpPr>
                <a:spLocks noChangeAspect="1"/>
              </p:cNvSpPr>
              <p:nvPr userDrawn="1"/>
            </p:nvSpPr>
            <p:spPr>
              <a:xfrm>
                <a:off x="6903433" y="2606937"/>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67" name="组合 66">
            <a:extLst>
              <a:ext uri="{FF2B5EF4-FFF2-40B4-BE49-F238E27FC236}">
                <a16:creationId xmlns:a16="http://schemas.microsoft.com/office/drawing/2014/main" id="{41F0FC4C-225A-D0FD-94A0-504E501CD206}"/>
              </a:ext>
            </a:extLst>
          </p:cNvPr>
          <p:cNvGrpSpPr/>
          <p:nvPr userDrawn="1"/>
        </p:nvGrpSpPr>
        <p:grpSpPr>
          <a:xfrm>
            <a:off x="10601579" y="307512"/>
            <a:ext cx="286385" cy="107950"/>
            <a:chOff x="7327931" y="1340091"/>
            <a:chExt cx="286385" cy="107950"/>
          </a:xfrm>
        </p:grpSpPr>
        <p:sp>
          <p:nvSpPr>
            <p:cNvPr id="68" name="椭圆 67">
              <a:extLst>
                <a:ext uri="{FF2B5EF4-FFF2-40B4-BE49-F238E27FC236}">
                  <a16:creationId xmlns:a16="http://schemas.microsoft.com/office/drawing/2014/main" id="{470EED10-D469-EED6-6B43-E10AD29D5AB3}"/>
                </a:ext>
              </a:extLst>
            </p:cNvPr>
            <p:cNvSpPr>
              <a:spLocks noChangeAspect="1"/>
            </p:cNvSpPr>
            <p:nvPr userDrawn="1"/>
          </p:nvSpPr>
          <p:spPr>
            <a:xfrm>
              <a:off x="7506366" y="1340091"/>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9" name="椭圆 68">
              <a:extLst>
                <a:ext uri="{FF2B5EF4-FFF2-40B4-BE49-F238E27FC236}">
                  <a16:creationId xmlns:a16="http://schemas.microsoft.com/office/drawing/2014/main" id="{D4453D84-E5B9-327B-FCC6-874D2179BDDA}"/>
                </a:ext>
              </a:extLst>
            </p:cNvPr>
            <p:cNvSpPr>
              <a:spLocks noChangeAspect="1"/>
            </p:cNvSpPr>
            <p:nvPr userDrawn="1"/>
          </p:nvSpPr>
          <p:spPr>
            <a:xfrm>
              <a:off x="7327931" y="1340091"/>
              <a:ext cx="107950" cy="107950"/>
            </a:xfrm>
            <a:prstGeom prst="ellipse">
              <a:avLst/>
            </a:prstGeom>
            <a:noFill/>
            <a:ln>
              <a:solidFill>
                <a:srgbClr val="97A5A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7" name="文本框 36">
            <a:extLst>
              <a:ext uri="{FF2B5EF4-FFF2-40B4-BE49-F238E27FC236}">
                <a16:creationId xmlns:a16="http://schemas.microsoft.com/office/drawing/2014/main" id="{E2D8A65B-36A2-4DE5-8F29-FB8C7C0E6BF4}"/>
              </a:ext>
            </a:extLst>
          </p:cNvPr>
          <p:cNvSpPr txBox="1"/>
          <p:nvPr userDrawn="1"/>
        </p:nvSpPr>
        <p:spPr>
          <a:xfrm>
            <a:off x="6396392" y="-3878"/>
            <a:ext cx="2281506" cy="307777"/>
          </a:xfrm>
          <a:prstGeom prst="rect">
            <a:avLst/>
          </a:prstGeom>
          <a:noFill/>
        </p:spPr>
        <p:txBody>
          <a:bodyPr wrap="square" rtlCol="0">
            <a:spAutoFit/>
          </a:bodyPr>
          <a:lstStyle/>
          <a:p>
            <a:pPr algn="ctr"/>
            <a:r>
              <a:rPr lang="zh-CN" altLang="en-US" sz="1400" b="0" strike="noStrike" dirty="0">
                <a:solidFill>
                  <a:schemeClr val="bg1">
                    <a:lumMod val="75000"/>
                  </a:schemeClr>
                </a:solidFill>
                <a:effectLst/>
              </a:rPr>
              <a:t>人口及灾难分布可视化</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sp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sp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581001"/>
            <a:ext cx="2743200" cy="276999"/>
          </a:xfrm>
          <a:prstGeom prst="rect">
            <a:avLst/>
          </a:prstGeom>
        </p:spPr>
        <p:txBody>
          <a:bodyPr vert="horz" lIns="91440" tIns="45720" rIns="91440" bIns="45720" rtlCol="0" anchor="ctr">
            <a:spAutoFit/>
          </a:bodyPr>
          <a:lstStyle>
            <a:lvl1pPr algn="ctr">
              <a:defRPr sz="1200">
                <a:solidFill>
                  <a:schemeClr val="tx1">
                    <a:tint val="75000"/>
                  </a:schemeClr>
                </a:solidFill>
              </a:defRPr>
            </a:lvl1pPr>
          </a:lstStyle>
          <a:p>
            <a:fld id="{08732AC6-BB66-449C-9658-37CED41B4EDF}" type="datetime1">
              <a:rPr lang="zh-CN" altLang="en-US" smtClean="0"/>
              <a:t>2025/4/10</a:t>
            </a:fld>
            <a:endParaRPr lang="zh-CN" altLang="en-US" dirty="0"/>
          </a:p>
        </p:txBody>
      </p:sp>
      <p:sp>
        <p:nvSpPr>
          <p:cNvPr id="5" name="页脚占位符 4"/>
          <p:cNvSpPr>
            <a:spLocks noGrp="1"/>
          </p:cNvSpPr>
          <p:nvPr>
            <p:ph type="ftr" sz="quarter" idx="3"/>
          </p:nvPr>
        </p:nvSpPr>
        <p:spPr>
          <a:xfrm>
            <a:off x="4038600" y="6581001"/>
            <a:ext cx="4114800" cy="276999"/>
          </a:xfrm>
          <a:prstGeom prst="rect">
            <a:avLst/>
          </a:prstGeom>
        </p:spPr>
        <p:txBody>
          <a:bodyPr vert="horz" lIns="91440" tIns="45720" rIns="91440" bIns="45720" rtlCol="0" anchor="ctr">
            <a:spAutoFit/>
          </a:bodyPr>
          <a:lstStyle>
            <a:lvl1pPr algn="ctr">
              <a:defRPr sz="1200">
                <a:solidFill>
                  <a:schemeClr val="tx1">
                    <a:tint val="75000"/>
                  </a:schemeClr>
                </a:solidFill>
              </a:defRPr>
            </a:lvl1pPr>
          </a:lstStyle>
          <a:p>
            <a:r>
              <a:rPr lang="zh-CN" altLang="en-US"/>
              <a:t>北京邮电大学 智能工程与自动化学院</a:t>
            </a:r>
          </a:p>
        </p:txBody>
      </p:sp>
      <p:sp>
        <p:nvSpPr>
          <p:cNvPr id="6" name="灯片编号占位符 5"/>
          <p:cNvSpPr>
            <a:spLocks noGrp="1"/>
          </p:cNvSpPr>
          <p:nvPr>
            <p:ph type="sldNum" sz="quarter" idx="4"/>
          </p:nvPr>
        </p:nvSpPr>
        <p:spPr>
          <a:xfrm>
            <a:off x="8610600" y="6581001"/>
            <a:ext cx="2743200" cy="276999"/>
          </a:xfrm>
          <a:prstGeom prst="rect">
            <a:avLst/>
          </a:prstGeom>
        </p:spPr>
        <p:txBody>
          <a:bodyPr vert="horz" lIns="91440" tIns="45720" rIns="91440" bIns="45720" rtlCol="0" anchor="ctr">
            <a:spAutoFit/>
          </a:bodyPr>
          <a:lstStyle>
            <a:lvl1pPr algn="ctr">
              <a:defRPr sz="1200">
                <a:solidFill>
                  <a:schemeClr val="tx1">
                    <a:tint val="75000"/>
                  </a:schemeClr>
                </a:solidFill>
              </a:defRPr>
            </a:lvl1pPr>
          </a:lstStyle>
          <a:p>
            <a:fld id="{68C87A08-A758-4FE9-B63C-49AED835B7D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6" r:id="rId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hyperlink" Target="https://global-flood-database.cloudtostreet.info/" TargetMode="Externa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594845" y="1261093"/>
            <a:ext cx="11002309" cy="2185214"/>
          </a:xfrm>
          <a:prstGeom prst="rect">
            <a:avLst/>
          </a:prstGeom>
          <a:noFill/>
        </p:spPr>
        <p:txBody>
          <a:bodyPr wrap="square" rtlCol="0">
            <a:spAutoFit/>
          </a:bodyPr>
          <a:lstStyle/>
          <a:p>
            <a:r>
              <a:rPr lang="zh-CN" altLang="en-US" sz="3600" b="1" dirty="0">
                <a:latin typeface="Times New Roman" panose="02020603050405020304" pitchFamily="18" charset="0"/>
                <a:ea typeface="楷体" panose="02010609060101010101" pitchFamily="49" charset="-122"/>
              </a:rPr>
              <a:t>应急物流第一次汇报</a:t>
            </a:r>
            <a:endParaRPr lang="en-US" altLang="zh-CN" sz="3600" b="1" dirty="0">
              <a:latin typeface="Times New Roman" panose="02020603050405020304" pitchFamily="18" charset="0"/>
              <a:ea typeface="楷体" panose="02010609060101010101" pitchFamily="49" charset="-122"/>
            </a:endParaRPr>
          </a:p>
          <a:p>
            <a:r>
              <a:rPr lang="en-US" altLang="zh-CN" sz="3600" b="1" dirty="0">
                <a:latin typeface="Times New Roman" panose="02020603050405020304" pitchFamily="18" charset="0"/>
                <a:ea typeface="楷体" panose="02010609060101010101" pitchFamily="49" charset="-122"/>
              </a:rPr>
              <a:t>	</a:t>
            </a:r>
          </a:p>
          <a:p>
            <a:pPr algn="r"/>
            <a:r>
              <a:rPr lang="en-US" altLang="zh-CN" sz="3600" b="1" dirty="0">
                <a:latin typeface="Times New Roman" panose="02020603050405020304" pitchFamily="18" charset="0"/>
                <a:ea typeface="楷体" panose="02010609060101010101" pitchFamily="49" charset="-122"/>
              </a:rPr>
              <a:t>	</a:t>
            </a:r>
            <a:r>
              <a:rPr lang="zh-CN" altLang="en-US" sz="2800" b="1" dirty="0">
                <a:latin typeface="Times New Roman" panose="02020603050405020304" pitchFamily="18" charset="0"/>
                <a:ea typeface="楷体" panose="02010609060101010101" pitchFamily="49" charset="-122"/>
              </a:rPr>
              <a:t>基于国家标准的应急物资分类概述及灾害风险可视化实践</a:t>
            </a:r>
          </a:p>
          <a:p>
            <a:endParaRPr lang="zh-CN" altLang="en-US" sz="2800" b="1" dirty="0">
              <a:latin typeface="Times New Roman" panose="02020603050405020304" pitchFamily="18" charset="0"/>
              <a:ea typeface="楷体" panose="02010609060101010101" pitchFamily="49" charset="-122"/>
            </a:endParaRPr>
          </a:p>
        </p:txBody>
      </p:sp>
      <p:sp>
        <p:nvSpPr>
          <p:cNvPr id="15" name="箭头: V 形 14"/>
          <p:cNvSpPr/>
          <p:nvPr/>
        </p:nvSpPr>
        <p:spPr>
          <a:xfrm>
            <a:off x="11262850" y="6278261"/>
            <a:ext cx="108112" cy="108000"/>
          </a:xfrm>
          <a:prstGeom prst="chevron">
            <a:avLst>
              <a:gd name="adj" fmla="val 63409"/>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solidFill>
            </a:endParaRPr>
          </a:p>
        </p:txBody>
      </p:sp>
      <p:sp>
        <p:nvSpPr>
          <p:cNvPr id="16" name="箭头: V 形 15"/>
          <p:cNvSpPr/>
          <p:nvPr/>
        </p:nvSpPr>
        <p:spPr>
          <a:xfrm>
            <a:off x="11370962" y="6278261"/>
            <a:ext cx="108112" cy="108000"/>
          </a:xfrm>
          <a:prstGeom prst="chevron">
            <a:avLst>
              <a:gd name="adj" fmla="val 63409"/>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solidFill>
                <a:schemeClr val="tx1"/>
              </a:solidFill>
            </a:endParaRPr>
          </a:p>
        </p:txBody>
      </p:sp>
      <p:sp>
        <p:nvSpPr>
          <p:cNvPr id="21" name="文本框 20"/>
          <p:cNvSpPr txBox="1"/>
          <p:nvPr/>
        </p:nvSpPr>
        <p:spPr>
          <a:xfrm>
            <a:off x="8009216" y="5366491"/>
            <a:ext cx="3253634" cy="460832"/>
          </a:xfrm>
          <a:prstGeom prst="rect">
            <a:avLst/>
          </a:prstGeom>
          <a:noFill/>
        </p:spPr>
        <p:txBody>
          <a:bodyPr wrap="square">
            <a:spAutoFit/>
          </a:bodyPr>
          <a:lstStyle/>
          <a:p>
            <a:pPr algn="ctr">
              <a:lnSpc>
                <a:spcPct val="150000"/>
              </a:lnSpc>
            </a:pPr>
            <a:r>
              <a:rPr lang="zh-CN" altLang="en-US" dirty="0">
                <a:solidFill>
                  <a:schemeClr val="bg1">
                    <a:lumMod val="50000"/>
                  </a:schemeClr>
                </a:solidFill>
                <a:latin typeface="Times New Roman" panose="02020603050405020304" pitchFamily="18" charset="0"/>
                <a:ea typeface="楷体" panose="02010609060101010101" pitchFamily="49" charset="-122"/>
              </a:rPr>
              <a:t>成员：张珂，周吉林</a:t>
            </a:r>
            <a:endParaRPr lang="en-US" altLang="zh-CN" dirty="0">
              <a:solidFill>
                <a:schemeClr val="bg1">
                  <a:lumMod val="50000"/>
                </a:schemeClr>
              </a:solidFill>
              <a:latin typeface="Times New Roman" panose="02020603050405020304" pitchFamily="18" charset="0"/>
              <a:ea typeface="楷体" panose="02010609060101010101" pitchFamily="49" charset="-122"/>
            </a:endParaRPr>
          </a:p>
        </p:txBody>
      </p:sp>
      <p:sp>
        <p:nvSpPr>
          <p:cNvPr id="19" name="弧形 18"/>
          <p:cNvSpPr/>
          <p:nvPr/>
        </p:nvSpPr>
        <p:spPr>
          <a:xfrm rot="20217552">
            <a:off x="-836584" y="5830681"/>
            <a:ext cx="1280160" cy="1280160"/>
          </a:xfrm>
          <a:prstGeom prst="arc">
            <a:avLst>
              <a:gd name="adj1" fmla="val 18554259"/>
              <a:gd name="adj2" fmla="val 3696515"/>
            </a:avLst>
          </a:prstGeom>
          <a:ln w="19050">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spAutoFit/>
          </a:bodyPr>
          <a:lstStyle/>
          <a:p>
            <a:pPr algn="ctr"/>
            <a:endParaRPr lang="zh-CN" altLang="en-US"/>
          </a:p>
        </p:txBody>
      </p:sp>
      <p:sp>
        <p:nvSpPr>
          <p:cNvPr id="20" name="弧形 19"/>
          <p:cNvSpPr/>
          <p:nvPr/>
        </p:nvSpPr>
        <p:spPr>
          <a:xfrm rot="20217552">
            <a:off x="-1148710" y="5518554"/>
            <a:ext cx="1904413" cy="1904413"/>
          </a:xfrm>
          <a:prstGeom prst="arc">
            <a:avLst>
              <a:gd name="adj1" fmla="val 691350"/>
              <a:gd name="adj2" fmla="val 2846554"/>
            </a:avLst>
          </a:prstGeom>
          <a:ln w="19050">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spAutoFit/>
          </a:bodyPr>
          <a:lstStyle/>
          <a:p>
            <a:pPr algn="ctr"/>
            <a:endParaRPr lang="zh-CN" altLang="en-US"/>
          </a:p>
        </p:txBody>
      </p:sp>
      <p:sp>
        <p:nvSpPr>
          <p:cNvPr id="23" name="弧形 22"/>
          <p:cNvSpPr/>
          <p:nvPr/>
        </p:nvSpPr>
        <p:spPr>
          <a:xfrm rot="7089368">
            <a:off x="11444694" y="-640080"/>
            <a:ext cx="1280160" cy="1280160"/>
          </a:xfrm>
          <a:prstGeom prst="arc">
            <a:avLst>
              <a:gd name="adj1" fmla="val 19178967"/>
              <a:gd name="adj2" fmla="val 3767372"/>
            </a:avLst>
          </a:prstGeom>
          <a:ln w="19050">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spAutoFit/>
          </a:bodyPr>
          <a:lstStyle/>
          <a:p>
            <a:pPr algn="ctr"/>
            <a:endParaRPr lang="zh-CN" altLang="en-US"/>
          </a:p>
        </p:txBody>
      </p:sp>
      <p:sp>
        <p:nvSpPr>
          <p:cNvPr id="24" name="弧形 23"/>
          <p:cNvSpPr/>
          <p:nvPr/>
        </p:nvSpPr>
        <p:spPr>
          <a:xfrm rot="7089368">
            <a:off x="11132568" y="-952206"/>
            <a:ext cx="1904413" cy="1904413"/>
          </a:xfrm>
          <a:prstGeom prst="arc">
            <a:avLst>
              <a:gd name="adj1" fmla="val 977997"/>
              <a:gd name="adj2" fmla="val 3773178"/>
            </a:avLst>
          </a:prstGeom>
          <a:ln w="19050">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spAutoFit/>
          </a:bodyPr>
          <a:lstStyle/>
          <a:p>
            <a:pPr algn="ctr"/>
            <a:endParaRPr lang="zh-CN" altLang="en-US"/>
          </a:p>
        </p:txBody>
      </p:sp>
      <p:sp>
        <p:nvSpPr>
          <p:cNvPr id="3" name="矩形 2"/>
          <p:cNvSpPr/>
          <p:nvPr/>
        </p:nvSpPr>
        <p:spPr>
          <a:xfrm flipV="1">
            <a:off x="594845" y="1153708"/>
            <a:ext cx="2802187" cy="45719"/>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a:p>
        </p:txBody>
      </p:sp>
      <p:pic>
        <p:nvPicPr>
          <p:cNvPr id="4" name="图片 3"/>
          <p:cNvPicPr>
            <a:picLocks noChangeAspect="1"/>
          </p:cNvPicPr>
          <p:nvPr/>
        </p:nvPicPr>
        <p:blipFill>
          <a:blip r:embed="rId3"/>
          <a:stretch>
            <a:fillRect/>
          </a:stretch>
        </p:blipFill>
        <p:spPr>
          <a:xfrm>
            <a:off x="315955" y="3449278"/>
            <a:ext cx="2560542" cy="224809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a:extLst>
              <a:ext uri="{FF2B5EF4-FFF2-40B4-BE49-F238E27FC236}">
                <a16:creationId xmlns:a16="http://schemas.microsoft.com/office/drawing/2014/main" id="{D8A63579-384B-885E-6813-9E3F3B837EA2}"/>
              </a:ext>
            </a:extLst>
          </p:cNvPr>
          <p:cNvPicPr>
            <a:picLocks noChangeAspect="1"/>
          </p:cNvPicPr>
          <p:nvPr/>
        </p:nvPicPr>
        <p:blipFill>
          <a:blip r:embed="rId2"/>
          <a:stretch>
            <a:fillRect/>
          </a:stretch>
        </p:blipFill>
        <p:spPr>
          <a:xfrm>
            <a:off x="55880" y="4909992"/>
            <a:ext cx="2093128" cy="1807921"/>
          </a:xfrm>
          <a:prstGeom prst="rect">
            <a:avLst/>
          </a:prstGeom>
        </p:spPr>
      </p:pic>
      <p:sp>
        <p:nvSpPr>
          <p:cNvPr id="6" name="椭圆 5"/>
          <p:cNvSpPr>
            <a:spLocks noChangeAspect="1"/>
          </p:cNvSpPr>
          <p:nvPr/>
        </p:nvSpPr>
        <p:spPr>
          <a:xfrm>
            <a:off x="4375553" y="296353"/>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日期占位符 10">
            <a:extLst>
              <a:ext uri="{FF2B5EF4-FFF2-40B4-BE49-F238E27FC236}">
                <a16:creationId xmlns:a16="http://schemas.microsoft.com/office/drawing/2014/main" id="{7598908D-EF51-BC43-40B7-5C4399DC135C}"/>
              </a:ext>
            </a:extLst>
          </p:cNvPr>
          <p:cNvSpPr>
            <a:spLocks noGrp="1"/>
          </p:cNvSpPr>
          <p:nvPr>
            <p:ph type="dt" sz="half" idx="10"/>
          </p:nvPr>
        </p:nvSpPr>
        <p:spPr/>
        <p:txBody>
          <a:bodyPr/>
          <a:lstStyle/>
          <a:p>
            <a:fld id="{F6C90B04-931B-4420-ABD8-AAFD33BCC6A8}"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2" name="页脚占位符 11">
            <a:extLst>
              <a:ext uri="{FF2B5EF4-FFF2-40B4-BE49-F238E27FC236}">
                <a16:creationId xmlns:a16="http://schemas.microsoft.com/office/drawing/2014/main" id="{4E9E7538-38FB-A5FD-9341-8DAC1A59ED8F}"/>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3" name="灯片编号占位符 12">
            <a:extLst>
              <a:ext uri="{FF2B5EF4-FFF2-40B4-BE49-F238E27FC236}">
                <a16:creationId xmlns:a16="http://schemas.microsoft.com/office/drawing/2014/main" id="{B7859547-D5AE-17BE-3241-39F0AAFF9F7D}"/>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10</a:t>
            </a:fld>
            <a:endParaRPr lang="zh-CN" altLang="en-US">
              <a:latin typeface="Times New Roman" panose="02020603050405020304" pitchFamily="18" charset="0"/>
              <a:ea typeface="楷体" panose="02010609060101010101" pitchFamily="49" charset="-122"/>
            </a:endParaRPr>
          </a:p>
        </p:txBody>
      </p:sp>
      <p:sp>
        <p:nvSpPr>
          <p:cNvPr id="14" name="文本框 13">
            <a:extLst>
              <a:ext uri="{FF2B5EF4-FFF2-40B4-BE49-F238E27FC236}">
                <a16:creationId xmlns:a16="http://schemas.microsoft.com/office/drawing/2014/main" id="{5D9CFA8A-C60E-A875-66D9-F1280B1B4056}"/>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新时期人民对应急物资保障的需求：家庭自备应急物资（多主体存储）</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pic>
        <p:nvPicPr>
          <p:cNvPr id="16" name="图片 15">
            <a:extLst>
              <a:ext uri="{FF2B5EF4-FFF2-40B4-BE49-F238E27FC236}">
                <a16:creationId xmlns:a16="http://schemas.microsoft.com/office/drawing/2014/main" id="{D0E020B8-6128-95C0-E137-E54BAC760BF8}"/>
              </a:ext>
            </a:extLst>
          </p:cNvPr>
          <p:cNvPicPr>
            <a:picLocks noChangeAspect="1"/>
          </p:cNvPicPr>
          <p:nvPr/>
        </p:nvPicPr>
        <p:blipFill>
          <a:blip r:embed="rId3"/>
          <a:stretch>
            <a:fillRect/>
          </a:stretch>
        </p:blipFill>
        <p:spPr>
          <a:xfrm>
            <a:off x="225712" y="890311"/>
            <a:ext cx="4423357" cy="3928102"/>
          </a:xfrm>
          <a:prstGeom prst="rect">
            <a:avLst/>
          </a:prstGeom>
        </p:spPr>
      </p:pic>
      <p:sp>
        <p:nvSpPr>
          <p:cNvPr id="19" name="文本框 18">
            <a:extLst>
              <a:ext uri="{FF2B5EF4-FFF2-40B4-BE49-F238E27FC236}">
                <a16:creationId xmlns:a16="http://schemas.microsoft.com/office/drawing/2014/main" id="{C9C5D6D5-D09B-CD55-9597-D6AB505901E5}"/>
              </a:ext>
            </a:extLst>
          </p:cNvPr>
          <p:cNvSpPr txBox="1"/>
          <p:nvPr/>
        </p:nvSpPr>
        <p:spPr>
          <a:xfrm>
            <a:off x="5910117" y="1558379"/>
            <a:ext cx="5272377" cy="1701748"/>
          </a:xfrm>
          <a:prstGeom prst="rect">
            <a:avLst/>
          </a:prstGeom>
          <a:noFill/>
        </p:spPr>
        <p:txBody>
          <a:bodyPr wrap="square" rtlCol="0">
            <a:spAutoFit/>
          </a:bodyPr>
          <a:lstStyle/>
          <a:p>
            <a:pPr algn="just">
              <a:lnSpc>
                <a:spcPct val="150000"/>
              </a:lnSpc>
            </a:pPr>
            <a:r>
              <a:rPr lang="zh-CN" altLang="en-US" dirty="0"/>
              <a:t>近年来极端天气、公共卫生事件频发，群众普遍意识到“自救互救”的重要性，</a:t>
            </a:r>
            <a:r>
              <a:rPr lang="zh-CN" altLang="en-US" b="1" dirty="0"/>
              <a:t>家庭储备应急物资需求激增</a:t>
            </a:r>
            <a:r>
              <a:rPr lang="zh-CN" altLang="en-US" dirty="0"/>
              <a:t>。多主体协议存储，也可以作为实物存储的补充，</a:t>
            </a:r>
            <a:r>
              <a:rPr lang="zh-CN" altLang="en-US" b="1" dirty="0"/>
              <a:t>加强应急物资供应的可靠性</a:t>
            </a:r>
            <a:r>
              <a:rPr lang="zh-CN" altLang="en-US" dirty="0"/>
              <a:t>。</a:t>
            </a:r>
          </a:p>
        </p:txBody>
      </p:sp>
      <p:sp>
        <p:nvSpPr>
          <p:cNvPr id="20" name="文本框 19">
            <a:extLst>
              <a:ext uri="{FF2B5EF4-FFF2-40B4-BE49-F238E27FC236}">
                <a16:creationId xmlns:a16="http://schemas.microsoft.com/office/drawing/2014/main" id="{468288A3-5450-26B5-7FC7-EF6E32BBEE26}"/>
              </a:ext>
            </a:extLst>
          </p:cNvPr>
          <p:cNvSpPr txBox="1"/>
          <p:nvPr/>
        </p:nvSpPr>
        <p:spPr>
          <a:xfrm>
            <a:off x="5291138" y="3952875"/>
            <a:ext cx="6234112" cy="1286250"/>
          </a:xfrm>
          <a:prstGeom prst="rect">
            <a:avLst/>
          </a:prstGeom>
          <a:noFill/>
        </p:spPr>
        <p:txBody>
          <a:bodyPr wrap="square" rtlCol="0">
            <a:spAutoFit/>
          </a:bodyPr>
          <a:lstStyle/>
          <a:p>
            <a:pPr>
              <a:lnSpc>
                <a:spcPct val="150000"/>
              </a:lnSpc>
            </a:pPr>
            <a:r>
              <a:rPr lang="zh-CN" altLang="en-US" u="sng" dirty="0"/>
              <a:t>国家对策</a:t>
            </a:r>
            <a:r>
              <a:rPr lang="zh-CN" altLang="en-US" dirty="0"/>
              <a:t>：引导和支持社区、居民家庭储备必要的应急物资；出台</a:t>
            </a:r>
            <a:r>
              <a:rPr lang="en-US" altLang="zh-CN" dirty="0"/>
              <a:t>《</a:t>
            </a:r>
            <a:r>
              <a:rPr lang="zh-CN" altLang="en-US" dirty="0"/>
              <a:t>家庭应急物资储备建议清单</a:t>
            </a:r>
            <a:r>
              <a:rPr lang="en-US" altLang="zh-CN" dirty="0"/>
              <a:t>》</a:t>
            </a:r>
            <a:r>
              <a:rPr lang="zh-CN" altLang="en-US" dirty="0"/>
              <a:t>。鼓励社会组织、企业等社会力量积极参与应急物资保障。</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a:spLocks noChangeAspect="1"/>
          </p:cNvSpPr>
          <p:nvPr/>
        </p:nvSpPr>
        <p:spPr>
          <a:xfrm>
            <a:off x="4559302" y="293913"/>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日期占位符 12">
            <a:extLst>
              <a:ext uri="{FF2B5EF4-FFF2-40B4-BE49-F238E27FC236}">
                <a16:creationId xmlns:a16="http://schemas.microsoft.com/office/drawing/2014/main" id="{CA97050B-09E7-61DD-DC34-CA7903645098}"/>
              </a:ext>
            </a:extLst>
          </p:cNvPr>
          <p:cNvSpPr>
            <a:spLocks noGrp="1"/>
          </p:cNvSpPr>
          <p:nvPr>
            <p:ph type="dt" sz="half" idx="10"/>
          </p:nvPr>
        </p:nvSpPr>
        <p:spPr/>
        <p:txBody>
          <a:bodyPr/>
          <a:lstStyle/>
          <a:p>
            <a:fld id="{7B67FF6A-B126-41AA-8460-2F74427C485B}"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4" name="页脚占位符 13">
            <a:extLst>
              <a:ext uri="{FF2B5EF4-FFF2-40B4-BE49-F238E27FC236}">
                <a16:creationId xmlns:a16="http://schemas.microsoft.com/office/drawing/2014/main" id="{80669470-BA4C-1931-1091-D39BBA899170}"/>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5" name="灯片编号占位符 14">
            <a:extLst>
              <a:ext uri="{FF2B5EF4-FFF2-40B4-BE49-F238E27FC236}">
                <a16:creationId xmlns:a16="http://schemas.microsoft.com/office/drawing/2014/main" id="{6308C8F7-8138-2503-2873-B57277F2147D}"/>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11</a:t>
            </a:fld>
            <a:endParaRPr lang="zh-CN" altLang="en-US">
              <a:latin typeface="Times New Roman" panose="02020603050405020304" pitchFamily="18" charset="0"/>
              <a:ea typeface="楷体" panose="02010609060101010101" pitchFamily="49" charset="-122"/>
            </a:endParaRPr>
          </a:p>
        </p:txBody>
      </p:sp>
      <p:sp>
        <p:nvSpPr>
          <p:cNvPr id="16" name="文本框 15">
            <a:extLst>
              <a:ext uri="{FF2B5EF4-FFF2-40B4-BE49-F238E27FC236}">
                <a16:creationId xmlns:a16="http://schemas.microsoft.com/office/drawing/2014/main" id="{1ADAAA6C-4411-2DF4-C748-96882D3C1B8B}"/>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新时期人民对应急物资保障的需求：科学的管理与运送物资</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sp>
        <p:nvSpPr>
          <p:cNvPr id="17" name="文本框 16">
            <a:extLst>
              <a:ext uri="{FF2B5EF4-FFF2-40B4-BE49-F238E27FC236}">
                <a16:creationId xmlns:a16="http://schemas.microsoft.com/office/drawing/2014/main" id="{8BBE524A-29E6-8A56-B760-F610214572CC}"/>
              </a:ext>
            </a:extLst>
          </p:cNvPr>
          <p:cNvSpPr txBox="1"/>
          <p:nvPr/>
        </p:nvSpPr>
        <p:spPr>
          <a:xfrm>
            <a:off x="5628640" y="1482751"/>
            <a:ext cx="6253480" cy="1701748"/>
          </a:xfrm>
          <a:prstGeom prst="rect">
            <a:avLst/>
          </a:prstGeom>
          <a:noFill/>
        </p:spPr>
        <p:txBody>
          <a:bodyPr wrap="square" rtlCol="0">
            <a:spAutoFit/>
          </a:bodyPr>
          <a:lstStyle/>
          <a:p>
            <a:pPr>
              <a:lnSpc>
                <a:spcPct val="150000"/>
              </a:lnSpc>
            </a:pPr>
            <a:r>
              <a:rPr lang="zh-CN" altLang="en-US" b="0" i="0" dirty="0">
                <a:solidFill>
                  <a:srgbClr val="000000"/>
                </a:solidFill>
                <a:effectLst/>
                <a:latin typeface="Ubuntu" panose="020B0504030602030204" pitchFamily="34" charset="0"/>
              </a:rPr>
              <a:t>人民群众对应急物资保障的需求已从“有无储备”向“精准供给”跃升，核心诉求聚焦于物资仓储管理的科学性、分配与物流的高效性以及全流程的透明性（物资是否被合理运用，仓库里还有多少物资等）。</a:t>
            </a:r>
            <a:endParaRPr lang="zh-CN" altLang="en-US" dirty="0"/>
          </a:p>
        </p:txBody>
      </p:sp>
      <p:pic>
        <p:nvPicPr>
          <p:cNvPr id="2050" name="Picture 2" descr="新导智能新冠疫情物资管理系统，疫情物资管理">
            <a:extLst>
              <a:ext uri="{FF2B5EF4-FFF2-40B4-BE49-F238E27FC236}">
                <a16:creationId xmlns:a16="http://schemas.microsoft.com/office/drawing/2014/main" id="{35A4C398-D320-FD54-F7B5-30835F7B29C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4427" y="1082040"/>
            <a:ext cx="4395894" cy="2472690"/>
          </a:xfrm>
          <a:prstGeom prst="rect">
            <a:avLst/>
          </a:prstGeom>
          <a:noFill/>
          <a:extLst>
            <a:ext uri="{909E8E84-426E-40DD-AFC4-6F175D3DCCD1}">
              <a14:hiddenFill xmlns:a14="http://schemas.microsoft.com/office/drawing/2010/main">
                <a:solidFill>
                  <a:srgbClr val="FFFFFF"/>
                </a:solidFill>
              </a14:hiddenFill>
            </a:ext>
          </a:extLst>
        </p:spPr>
      </p:pic>
      <p:sp>
        <p:nvSpPr>
          <p:cNvPr id="19" name="文本框 18">
            <a:extLst>
              <a:ext uri="{FF2B5EF4-FFF2-40B4-BE49-F238E27FC236}">
                <a16:creationId xmlns:a16="http://schemas.microsoft.com/office/drawing/2014/main" id="{7260E4C2-3AD4-293A-8FE8-5D206CBA22AA}"/>
              </a:ext>
            </a:extLst>
          </p:cNvPr>
          <p:cNvSpPr txBox="1"/>
          <p:nvPr/>
        </p:nvSpPr>
        <p:spPr>
          <a:xfrm>
            <a:off x="304800" y="4312920"/>
            <a:ext cx="11328400" cy="1701748"/>
          </a:xfrm>
          <a:prstGeom prst="rect">
            <a:avLst/>
          </a:prstGeom>
          <a:noFill/>
        </p:spPr>
        <p:txBody>
          <a:bodyPr wrap="square" rtlCol="0">
            <a:spAutoFit/>
          </a:bodyPr>
          <a:lstStyle/>
          <a:p>
            <a:pPr algn="just">
              <a:lnSpc>
                <a:spcPct val="150000"/>
              </a:lnSpc>
            </a:pPr>
            <a:r>
              <a:rPr lang="zh-CN" altLang="en-US" b="1" u="sng" dirty="0"/>
              <a:t>国家对策</a:t>
            </a:r>
            <a:r>
              <a:rPr lang="zh-CN" altLang="en-US" dirty="0"/>
              <a:t>：</a:t>
            </a:r>
            <a:r>
              <a:rPr lang="zh-CN" altLang="en-US" b="0" i="0" dirty="0">
                <a:solidFill>
                  <a:srgbClr val="444444"/>
                </a:solidFill>
                <a:effectLst/>
                <a:latin typeface="宋体" panose="02010600030101010101" pitchFamily="2" charset="-122"/>
                <a:ea typeface="宋体" panose="02010600030101010101" pitchFamily="2" charset="-122"/>
              </a:rPr>
              <a:t>利用物联网、大数据、人工智能等技术，推动实现应急物资调运动态监控、精准调度，不断优化平台定位追踪、库存预警、轮换更新、需求分析、路径优化、配送调度、现场分发等功能。优化应急物资储备、装卸、搬运、分拣等快速物流环节</a:t>
            </a:r>
            <a:r>
              <a:rPr lang="zh-CN" altLang="en-US" sz="1800" b="0" i="0" dirty="0">
                <a:solidFill>
                  <a:srgbClr val="444444"/>
                </a:solidFill>
                <a:effectLst/>
                <a:latin typeface="宋体" panose="02010600030101010101" pitchFamily="2" charset="-122"/>
                <a:ea typeface="宋体" panose="02010600030101010101" pitchFamily="2" charset="-122"/>
              </a:rPr>
              <a:t>，构建应急物资快速配送网络，利用提升全链条、全要素、全地形投送能力，特别是提高“三断”情况下应急投送能力。</a:t>
            </a:r>
            <a:endParaRPr lang="zh-CN"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E40012-F7E4-527C-E042-6C503A460B23}"/>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8E3B1482-2765-B4CD-0DDA-A1DC0ED7516C}"/>
              </a:ext>
            </a:extLst>
          </p:cNvPr>
          <p:cNvSpPr txBox="1"/>
          <p:nvPr/>
        </p:nvSpPr>
        <p:spPr>
          <a:xfrm>
            <a:off x="513104" y="481427"/>
            <a:ext cx="6094070" cy="706755"/>
          </a:xfrm>
          <a:prstGeom prst="rect">
            <a:avLst/>
          </a:prstGeom>
          <a:noFill/>
        </p:spPr>
        <p:txBody>
          <a:bodyPr wrap="square">
            <a:spAutoFit/>
          </a:bodyPr>
          <a:lstStyle/>
          <a:p>
            <a:r>
              <a:rPr lang="zh-CN" altLang="en-US" sz="4000" dirty="0">
                <a:latin typeface="Times New Roman" panose="02020603050405020304" pitchFamily="18" charset="0"/>
                <a:ea typeface="楷体" panose="02010609060101010101" pitchFamily="49" charset="-122"/>
              </a:rPr>
              <a:t>目录</a:t>
            </a:r>
            <a:endParaRPr lang="zh-CN" altLang="en-US" sz="4800" dirty="0">
              <a:latin typeface="Times New Roman" panose="02020603050405020304" pitchFamily="18" charset="0"/>
              <a:ea typeface="楷体" panose="02010609060101010101" pitchFamily="49" charset="-122"/>
            </a:endParaRPr>
          </a:p>
        </p:txBody>
      </p:sp>
      <p:sp>
        <p:nvSpPr>
          <p:cNvPr id="5" name="矩形 4">
            <a:extLst>
              <a:ext uri="{FF2B5EF4-FFF2-40B4-BE49-F238E27FC236}">
                <a16:creationId xmlns:a16="http://schemas.microsoft.com/office/drawing/2014/main" id="{1150055A-91E7-8D0E-F01F-3B7AD2A535BA}"/>
              </a:ext>
            </a:extLst>
          </p:cNvPr>
          <p:cNvSpPr/>
          <p:nvPr/>
        </p:nvSpPr>
        <p:spPr>
          <a:xfrm flipV="1">
            <a:off x="530394" y="1218346"/>
            <a:ext cx="2802187" cy="1066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sz="100" dirty="0">
              <a:latin typeface="Palatino Linotype" panose="02040502050505030304" pitchFamily="18" charset="0"/>
            </a:endParaRPr>
          </a:p>
        </p:txBody>
      </p:sp>
      <p:sp>
        <p:nvSpPr>
          <p:cNvPr id="4" name="矩形 3">
            <a:extLst>
              <a:ext uri="{FF2B5EF4-FFF2-40B4-BE49-F238E27FC236}">
                <a16:creationId xmlns:a16="http://schemas.microsoft.com/office/drawing/2014/main" id="{905CD031-4914-0ED6-A810-48073FDC84D5}"/>
              </a:ext>
            </a:extLst>
          </p:cNvPr>
          <p:cNvSpPr/>
          <p:nvPr/>
        </p:nvSpPr>
        <p:spPr>
          <a:xfrm>
            <a:off x="704810" y="1983521"/>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01</a:t>
            </a:r>
            <a:endParaRPr lang="zh-CN" altLang="en-US" sz="2000" dirty="0">
              <a:latin typeface="Times New Roman" panose="02020603050405020304" pitchFamily="18" charset="0"/>
              <a:ea typeface="楷体" panose="02010609060101010101" pitchFamily="49" charset="-122"/>
            </a:endParaRPr>
          </a:p>
        </p:txBody>
      </p:sp>
      <p:sp>
        <p:nvSpPr>
          <p:cNvPr id="11" name="文本框 10">
            <a:extLst>
              <a:ext uri="{FF2B5EF4-FFF2-40B4-BE49-F238E27FC236}">
                <a16:creationId xmlns:a16="http://schemas.microsoft.com/office/drawing/2014/main" id="{CB417863-1646-41BC-E005-AC70B62F79A5}"/>
              </a:ext>
            </a:extLst>
          </p:cNvPr>
          <p:cNvSpPr txBox="1"/>
          <p:nvPr/>
        </p:nvSpPr>
        <p:spPr>
          <a:xfrm>
            <a:off x="1342801" y="1970545"/>
            <a:ext cx="5520279"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应急物资分类体系（调研任务）</a:t>
            </a:r>
            <a:endParaRPr lang="en-US" altLang="zh-CN" sz="2400" dirty="0">
              <a:solidFill>
                <a:schemeClr val="tx1">
                  <a:lumMod val="50000"/>
                  <a:lumOff val="50000"/>
                </a:schemeClr>
              </a:solidFill>
              <a:latin typeface="Times New Roman" panose="02020603050405020304" pitchFamily="18" charset="0"/>
              <a:ea typeface="楷体" panose="02010609060101010101" pitchFamily="49" charset="-122"/>
            </a:endParaRPr>
          </a:p>
        </p:txBody>
      </p:sp>
      <p:sp>
        <p:nvSpPr>
          <p:cNvPr id="19" name="矩形 18">
            <a:extLst>
              <a:ext uri="{FF2B5EF4-FFF2-40B4-BE49-F238E27FC236}">
                <a16:creationId xmlns:a16="http://schemas.microsoft.com/office/drawing/2014/main" id="{EC775FBD-3D54-E83A-C4D3-171C3EC794E3}"/>
              </a:ext>
            </a:extLst>
          </p:cNvPr>
          <p:cNvSpPr/>
          <p:nvPr/>
        </p:nvSpPr>
        <p:spPr>
          <a:xfrm>
            <a:off x="704810" y="3969800"/>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03</a:t>
            </a:r>
            <a:endParaRPr lang="zh-CN" altLang="en-US" sz="2000" dirty="0">
              <a:latin typeface="Times New Roman" panose="02020603050405020304" pitchFamily="18" charset="0"/>
              <a:ea typeface="楷体" panose="02010609060101010101" pitchFamily="49" charset="-122"/>
            </a:endParaRPr>
          </a:p>
        </p:txBody>
      </p:sp>
      <p:sp>
        <p:nvSpPr>
          <p:cNvPr id="20" name="文本框 19">
            <a:extLst>
              <a:ext uri="{FF2B5EF4-FFF2-40B4-BE49-F238E27FC236}">
                <a16:creationId xmlns:a16="http://schemas.microsoft.com/office/drawing/2014/main" id="{30EC0715-B149-66C2-55BE-52F389AE1DD9}"/>
              </a:ext>
            </a:extLst>
          </p:cNvPr>
          <p:cNvSpPr txBox="1"/>
          <p:nvPr/>
        </p:nvSpPr>
        <p:spPr>
          <a:xfrm>
            <a:off x="1342801" y="3949204"/>
            <a:ext cx="5037679"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latin typeface="Times New Roman" panose="02020603050405020304" pitchFamily="18" charset="0"/>
                <a:ea typeface="楷体" panose="02010609060101010101" pitchFamily="49" charset="-122"/>
              </a:rPr>
              <a:t>人口及灾难分布可视化（工具任务）</a:t>
            </a:r>
            <a:endParaRPr lang="en-GB" sz="2400" dirty="0">
              <a:latin typeface="Times New Roman" panose="02020603050405020304" pitchFamily="18" charset="0"/>
              <a:ea typeface="楷体" panose="02010609060101010101" pitchFamily="49" charset="-122"/>
            </a:endParaRPr>
          </a:p>
        </p:txBody>
      </p:sp>
      <p:sp>
        <p:nvSpPr>
          <p:cNvPr id="24" name="矩形 23">
            <a:extLst>
              <a:ext uri="{FF2B5EF4-FFF2-40B4-BE49-F238E27FC236}">
                <a16:creationId xmlns:a16="http://schemas.microsoft.com/office/drawing/2014/main" id="{B73E1EBB-F643-6330-B799-8A828EFD453E}"/>
              </a:ext>
            </a:extLst>
          </p:cNvPr>
          <p:cNvSpPr/>
          <p:nvPr/>
        </p:nvSpPr>
        <p:spPr>
          <a:xfrm>
            <a:off x="704810" y="4947465"/>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04</a:t>
            </a:r>
            <a:endParaRPr lang="zh-CN" altLang="en-US" sz="2000" dirty="0">
              <a:latin typeface="Times New Roman" panose="02020603050405020304" pitchFamily="18" charset="0"/>
              <a:ea typeface="楷体" panose="02010609060101010101" pitchFamily="49" charset="-122"/>
            </a:endParaRPr>
          </a:p>
        </p:txBody>
      </p:sp>
      <p:sp>
        <p:nvSpPr>
          <p:cNvPr id="25" name="文本框 24">
            <a:extLst>
              <a:ext uri="{FF2B5EF4-FFF2-40B4-BE49-F238E27FC236}">
                <a16:creationId xmlns:a16="http://schemas.microsoft.com/office/drawing/2014/main" id="{1FB3070D-CA85-FE24-4A9A-35D7169061AE}"/>
              </a:ext>
            </a:extLst>
          </p:cNvPr>
          <p:cNvSpPr txBox="1"/>
          <p:nvPr/>
        </p:nvSpPr>
        <p:spPr>
          <a:xfrm>
            <a:off x="1342799" y="4923059"/>
            <a:ext cx="2588171"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总结</a:t>
            </a:r>
          </a:p>
        </p:txBody>
      </p:sp>
      <p:sp>
        <p:nvSpPr>
          <p:cNvPr id="8" name="矩形 7">
            <a:extLst>
              <a:ext uri="{FF2B5EF4-FFF2-40B4-BE49-F238E27FC236}">
                <a16:creationId xmlns:a16="http://schemas.microsoft.com/office/drawing/2014/main" id="{1FE526E4-09CE-B1C7-6DEE-434C909714B1}"/>
              </a:ext>
            </a:extLst>
          </p:cNvPr>
          <p:cNvSpPr/>
          <p:nvPr/>
        </p:nvSpPr>
        <p:spPr>
          <a:xfrm>
            <a:off x="704810" y="2962373"/>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02</a:t>
            </a:r>
            <a:endParaRPr lang="zh-CN" altLang="en-US" sz="2000" dirty="0">
              <a:latin typeface="Times New Roman" panose="02020603050405020304" pitchFamily="18" charset="0"/>
              <a:ea typeface="楷体" panose="02010609060101010101" pitchFamily="49" charset="-122"/>
            </a:endParaRPr>
          </a:p>
        </p:txBody>
      </p:sp>
      <p:sp>
        <p:nvSpPr>
          <p:cNvPr id="9" name="文本框 8">
            <a:extLst>
              <a:ext uri="{FF2B5EF4-FFF2-40B4-BE49-F238E27FC236}">
                <a16:creationId xmlns:a16="http://schemas.microsoft.com/office/drawing/2014/main" id="{D5BE2015-E042-5894-E20D-C40DF8313A1B}"/>
              </a:ext>
            </a:extLst>
          </p:cNvPr>
          <p:cNvSpPr txBox="1"/>
          <p:nvPr/>
        </p:nvSpPr>
        <p:spPr>
          <a:xfrm>
            <a:off x="1343024" y="2945587"/>
            <a:ext cx="6957696" cy="424732"/>
          </a:xfrm>
          <a:prstGeom prst="rect">
            <a:avLst/>
          </a:prstGeom>
          <a:noFill/>
        </p:spPr>
        <p:txBody>
          <a:bodyPr wrap="square" rtlCol="0">
            <a:spAutoFit/>
          </a:bodyPr>
          <a:lstStyle/>
          <a:p>
            <a:pPr>
              <a:lnSpc>
                <a:spcPct val="90000"/>
              </a:lnSpc>
              <a:spcBef>
                <a:spcPts val="1000"/>
              </a:spcBef>
              <a:buClrTx/>
              <a:buSzTx/>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新时期与新形势人民群众需求的变化（调研任务）</a:t>
            </a:r>
          </a:p>
        </p:txBody>
      </p:sp>
    </p:spTree>
    <p:extLst>
      <p:ext uri="{BB962C8B-B14F-4D97-AF65-F5344CB8AC3E}">
        <p14:creationId xmlns:p14="http://schemas.microsoft.com/office/powerpoint/2010/main" val="3917693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p:cNvSpPr>
            <a:spLocks noChangeAspect="1"/>
          </p:cNvSpPr>
          <p:nvPr/>
        </p:nvSpPr>
        <p:spPr>
          <a:xfrm>
            <a:off x="6927823" y="301309"/>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a:extLst>
              <a:ext uri="{FF2B5EF4-FFF2-40B4-BE49-F238E27FC236}">
                <a16:creationId xmlns:a16="http://schemas.microsoft.com/office/drawing/2014/main" id="{5B633602-34EE-D0AB-93DC-7B2F961134CC}"/>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人口密度分布图绘制</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sp>
        <p:nvSpPr>
          <p:cNvPr id="9" name="文本框 8">
            <a:extLst>
              <a:ext uri="{FF2B5EF4-FFF2-40B4-BE49-F238E27FC236}">
                <a16:creationId xmlns:a16="http://schemas.microsoft.com/office/drawing/2014/main" id="{8D7F4123-4A67-38EC-90F6-7E4F10F9A509}"/>
              </a:ext>
            </a:extLst>
          </p:cNvPr>
          <p:cNvSpPr txBox="1"/>
          <p:nvPr/>
        </p:nvSpPr>
        <p:spPr>
          <a:xfrm>
            <a:off x="5890419" y="1538895"/>
            <a:ext cx="6026161" cy="4182363"/>
          </a:xfrm>
          <a:prstGeom prst="rect">
            <a:avLst/>
          </a:prstGeom>
          <a:noFill/>
        </p:spPr>
        <p:txBody>
          <a:bodyPr wrap="square" rtlCol="0">
            <a:spAutoFit/>
          </a:bodyPr>
          <a:lstStyle/>
          <a:p>
            <a:pPr>
              <a:lnSpc>
                <a:spcPct val="150000"/>
              </a:lnSpc>
            </a:pPr>
            <a:r>
              <a:rPr lang="en-US" altLang="zh-CN" dirty="0">
                <a:latin typeface="Times New Roman" panose="02020603050405020304" pitchFamily="18" charset="0"/>
                <a:ea typeface="楷体" panose="02010609060101010101" pitchFamily="49" charset="-122"/>
                <a:cs typeface="Times New Roman" panose="02020603050405020304" pitchFamily="18" charset="0"/>
              </a:rPr>
              <a:t>  </a:t>
            </a:r>
            <a:r>
              <a:rPr lang="zh-CN" altLang="en-US" dirty="0">
                <a:latin typeface="Times New Roman" panose="02020603050405020304" pitchFamily="18" charset="0"/>
                <a:ea typeface="楷体" panose="02010609060101010101" pitchFamily="49" charset="-122"/>
                <a:cs typeface="Times New Roman" panose="02020603050405020304" pitchFamily="18" charset="0"/>
              </a:rPr>
              <a:t>绘制人口密度分布图所使用的工具以及数据来源：</a:t>
            </a: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50000"/>
              </a:lnSpc>
              <a:buFont typeface="Arial" panose="020B0604020202020204" pitchFamily="34" charset="0"/>
              <a:buChar char="•"/>
            </a:pPr>
            <a:r>
              <a:rPr lang="zh-CN" altLang="en-US" dirty="0">
                <a:latin typeface="Times New Roman" panose="02020603050405020304" pitchFamily="18" charset="0"/>
                <a:ea typeface="楷体" panose="02010609060101010101" pitchFamily="49" charset="-122"/>
                <a:cs typeface="Times New Roman" panose="02020603050405020304" pitchFamily="18" charset="0"/>
              </a:rPr>
              <a:t>处理工具：</a:t>
            </a:r>
            <a:r>
              <a:rPr lang="en-US" altLang="zh-CN" dirty="0">
                <a:latin typeface="Times New Roman" panose="02020603050405020304" pitchFamily="18" charset="0"/>
                <a:ea typeface="楷体" panose="02010609060101010101" pitchFamily="49" charset="-122"/>
                <a:cs typeface="Times New Roman" panose="02020603050405020304" pitchFamily="18" charset="0"/>
              </a:rPr>
              <a:t>QGIS</a:t>
            </a:r>
          </a:p>
          <a:p>
            <a:pPr marL="342900" indent="-342900">
              <a:lnSpc>
                <a:spcPct val="150000"/>
              </a:lnSpc>
              <a:buFont typeface="Arial" panose="020B0604020202020204" pitchFamily="34" charset="0"/>
              <a:buChar char="•"/>
            </a:pPr>
            <a:r>
              <a:rPr lang="zh-CN" altLang="en-US" dirty="0">
                <a:latin typeface="Times New Roman" panose="02020603050405020304" pitchFamily="18" charset="0"/>
                <a:ea typeface="楷体" panose="02010609060101010101" pitchFamily="49" charset="-122"/>
                <a:cs typeface="Times New Roman" panose="02020603050405020304" pitchFamily="18" charset="0"/>
              </a:rPr>
              <a:t>数据来源：</a:t>
            </a:r>
            <a:r>
              <a:rPr lang="en-US" altLang="zh-CN" dirty="0" err="1">
                <a:latin typeface="Times New Roman" panose="02020603050405020304" pitchFamily="18" charset="0"/>
                <a:ea typeface="楷体" panose="02010609060101010101" pitchFamily="49" charset="-122"/>
                <a:cs typeface="Times New Roman" panose="02020603050405020304" pitchFamily="18" charset="0"/>
              </a:rPr>
              <a:t>WorldPop</a:t>
            </a:r>
            <a:endParaRPr lang="en-US" altLang="zh-CN"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50000"/>
              </a:lnSpc>
              <a:buFont typeface="Arial" panose="020B0604020202020204" pitchFamily="34" charset="0"/>
              <a:buChar char="•"/>
            </a:pPr>
            <a:r>
              <a:rPr lang="zh-CN" altLang="en-US" dirty="0">
                <a:latin typeface="Times New Roman" panose="02020603050405020304" pitchFamily="18" charset="0"/>
                <a:ea typeface="楷体" panose="02010609060101010101" pitchFamily="49" charset="-122"/>
                <a:cs typeface="Times New Roman" panose="02020603050405020304" pitchFamily="18" charset="0"/>
              </a:rPr>
              <a:t>坐标系：</a:t>
            </a:r>
            <a:r>
              <a:rPr lang="en-US" altLang="zh-CN" dirty="0">
                <a:latin typeface="Times New Roman" panose="02020603050405020304" pitchFamily="18" charset="0"/>
                <a:ea typeface="楷体" panose="02010609060101010101" pitchFamily="49" charset="-122"/>
                <a:cs typeface="Times New Roman" panose="02020603050405020304" pitchFamily="18" charset="0"/>
              </a:rPr>
              <a:t>WGS-84</a:t>
            </a:r>
          </a:p>
          <a:p>
            <a:pPr marL="342900" indent="-342900">
              <a:lnSpc>
                <a:spcPct val="150000"/>
              </a:lnSpc>
              <a:buFont typeface="Arial" panose="020B0604020202020204" pitchFamily="34" charset="0"/>
              <a:buChar char="•"/>
            </a:pPr>
            <a:r>
              <a:rPr lang="zh-CN" altLang="en-US" dirty="0">
                <a:latin typeface="Times New Roman" panose="02020603050405020304" pitchFamily="18" charset="0"/>
                <a:ea typeface="楷体" panose="02010609060101010101" pitchFamily="49" charset="-122"/>
                <a:cs typeface="Times New Roman" panose="02020603050405020304" pitchFamily="18" charset="0"/>
              </a:rPr>
              <a:t>映射方法：基于随机森林的</a:t>
            </a:r>
            <a:r>
              <a:rPr lang="de-DE" altLang="zh-CN" b="0" i="0" dirty="0">
                <a:solidFill>
                  <a:srgbClr val="212529"/>
                </a:solidFill>
                <a:effectLst/>
                <a:latin typeface="Times New Roman" panose="02020603050405020304" pitchFamily="18" charset="0"/>
                <a:ea typeface="楷体" panose="02010609060101010101" pitchFamily="49" charset="-122"/>
                <a:cs typeface="Times New Roman" panose="02020603050405020304" pitchFamily="18" charset="0"/>
              </a:rPr>
              <a:t>dasymetric</a:t>
            </a:r>
            <a:r>
              <a:rPr lang="zh-CN" altLang="en-US" b="0" i="0" dirty="0">
                <a:solidFill>
                  <a:srgbClr val="212529"/>
                </a:solidFill>
                <a:effectLst/>
                <a:latin typeface="Times New Roman" panose="02020603050405020304" pitchFamily="18" charset="0"/>
                <a:ea typeface="楷体" panose="02010609060101010101" pitchFamily="49" charset="-122"/>
                <a:cs typeface="Times New Roman" panose="02020603050405020304" pitchFamily="18" charset="0"/>
              </a:rPr>
              <a:t>重分布</a:t>
            </a:r>
            <a:endParaRPr lang="en-US" altLang="zh-CN" b="0" i="0" dirty="0">
              <a:solidFill>
                <a:srgbClr val="212529"/>
              </a:solidFill>
              <a:effectLst/>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50000"/>
              </a:lnSpc>
              <a:buFont typeface="Arial" panose="020B0604020202020204" pitchFamily="34" charset="0"/>
              <a:buChar char="•"/>
            </a:pPr>
            <a:r>
              <a:rPr lang="zh-CN" altLang="en-US"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分辨率：</a:t>
            </a:r>
            <a:r>
              <a:rPr lang="en-US" altLang="zh-CN"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30</a:t>
            </a:r>
            <a:r>
              <a:rPr lang="zh-CN" altLang="en-US"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弧度（赤道处约</a:t>
            </a:r>
            <a:r>
              <a:rPr lang="en-US" altLang="zh-CN"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1KM</a:t>
            </a:r>
            <a:r>
              <a:rPr lang="zh-CN" altLang="en-US"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endParaRPr>
          </a:p>
          <a:p>
            <a:pPr>
              <a:lnSpc>
                <a:spcPct val="150000"/>
              </a:lnSpc>
            </a:pPr>
            <a:r>
              <a:rPr lang="zh-CN" altLang="en-US"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  绘制行政区划图所使用的工具以及数据来源：</a:t>
            </a:r>
          </a:p>
          <a:p>
            <a:pPr marL="285750" indent="-285750">
              <a:lnSpc>
                <a:spcPct val="150000"/>
              </a:lnSpc>
              <a:buFont typeface="Arial" panose="020B0604020202020204" pitchFamily="34" charset="0"/>
              <a:buChar char="•"/>
            </a:pPr>
            <a:r>
              <a:rPr lang="zh-CN" altLang="en-US"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处理工具：</a:t>
            </a:r>
            <a:r>
              <a:rPr lang="en-US" altLang="zh-CN"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QGIS</a:t>
            </a:r>
          </a:p>
          <a:p>
            <a:pPr marL="285750" indent="-285750">
              <a:lnSpc>
                <a:spcPct val="150000"/>
              </a:lnSpc>
              <a:buFont typeface="Arial" panose="020B0604020202020204" pitchFamily="34" charset="0"/>
              <a:buChar char="•"/>
            </a:pPr>
            <a:r>
              <a:rPr lang="zh-CN" altLang="en-US"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数据来源：天地图</a:t>
            </a:r>
            <a:endParaRPr lang="en-US" altLang="zh-CN"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endParaRPr>
          </a:p>
          <a:p>
            <a:pPr marL="285750" indent="-285750">
              <a:lnSpc>
                <a:spcPct val="150000"/>
              </a:lnSpc>
              <a:buFont typeface="Arial" panose="020B0604020202020204" pitchFamily="34" charset="0"/>
              <a:buChar char="•"/>
            </a:pPr>
            <a:r>
              <a:rPr lang="zh-CN" altLang="en-US"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坐标系：</a:t>
            </a:r>
            <a:r>
              <a:rPr lang="en-US" altLang="zh-CN"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WGS-84</a:t>
            </a:r>
          </a:p>
        </p:txBody>
      </p:sp>
      <p:pic>
        <p:nvPicPr>
          <p:cNvPr id="10" name="图片 9">
            <a:extLst>
              <a:ext uri="{FF2B5EF4-FFF2-40B4-BE49-F238E27FC236}">
                <a16:creationId xmlns:a16="http://schemas.microsoft.com/office/drawing/2014/main" id="{28206288-3BB0-FCD4-1320-85CB7D346449}"/>
              </a:ext>
            </a:extLst>
          </p:cNvPr>
          <p:cNvPicPr>
            <a:picLocks noChangeAspect="1"/>
          </p:cNvPicPr>
          <p:nvPr/>
        </p:nvPicPr>
        <p:blipFill>
          <a:blip r:embed="rId3"/>
          <a:stretch>
            <a:fillRect/>
          </a:stretch>
        </p:blipFill>
        <p:spPr>
          <a:xfrm>
            <a:off x="173820" y="2144716"/>
            <a:ext cx="5556378" cy="2509426"/>
          </a:xfrm>
          <a:prstGeom prst="rect">
            <a:avLst/>
          </a:prstGeom>
        </p:spPr>
      </p:pic>
      <p:sp>
        <p:nvSpPr>
          <p:cNvPr id="17" name="日期占位符 16">
            <a:extLst>
              <a:ext uri="{FF2B5EF4-FFF2-40B4-BE49-F238E27FC236}">
                <a16:creationId xmlns:a16="http://schemas.microsoft.com/office/drawing/2014/main" id="{A1DEFBE5-2ED0-D2C5-A82E-6DDD8D87ACA1}"/>
              </a:ext>
            </a:extLst>
          </p:cNvPr>
          <p:cNvSpPr>
            <a:spLocks noGrp="1"/>
          </p:cNvSpPr>
          <p:nvPr>
            <p:ph type="dt" sz="half" idx="10"/>
          </p:nvPr>
        </p:nvSpPr>
        <p:spPr/>
        <p:txBody>
          <a:bodyPr/>
          <a:lstStyle/>
          <a:p>
            <a:fld id="{6527C591-CFA4-4C4C-9A32-33FDDFA584FF}"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8" name="页脚占位符 17">
            <a:extLst>
              <a:ext uri="{FF2B5EF4-FFF2-40B4-BE49-F238E27FC236}">
                <a16:creationId xmlns:a16="http://schemas.microsoft.com/office/drawing/2014/main" id="{4598705B-FDED-3858-DBE2-74085CB52AB5}"/>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9" name="灯片编号占位符 18">
            <a:extLst>
              <a:ext uri="{FF2B5EF4-FFF2-40B4-BE49-F238E27FC236}">
                <a16:creationId xmlns:a16="http://schemas.microsoft.com/office/drawing/2014/main" id="{C9D50F39-1D2D-D540-3698-C81AF669241B}"/>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13</a:t>
            </a:fld>
            <a:endParaRPr lang="zh-CN" altLang="en-US">
              <a:latin typeface="Times New Roman" panose="02020603050405020304" pitchFamily="18" charset="0"/>
              <a:ea typeface="楷体" panose="02010609060101010101" pitchFamily="49"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FB37B-39D8-E272-3717-7011E17038AB}"/>
            </a:ext>
          </a:extLst>
        </p:cNvPr>
        <p:cNvGrpSpPr/>
        <p:nvPr/>
      </p:nvGrpSpPr>
      <p:grpSpPr>
        <a:xfrm>
          <a:off x="0" y="0"/>
          <a:ext cx="0" cy="0"/>
          <a:chOff x="0" y="0"/>
          <a:chExt cx="0" cy="0"/>
        </a:xfrm>
      </p:grpSpPr>
      <p:sp>
        <p:nvSpPr>
          <p:cNvPr id="7" name="椭圆 6">
            <a:extLst>
              <a:ext uri="{FF2B5EF4-FFF2-40B4-BE49-F238E27FC236}">
                <a16:creationId xmlns:a16="http://schemas.microsoft.com/office/drawing/2014/main" id="{4C23192A-8DB8-8C50-DE11-7CA9770EC2DF}"/>
              </a:ext>
            </a:extLst>
          </p:cNvPr>
          <p:cNvSpPr>
            <a:spLocks noChangeAspect="1"/>
          </p:cNvSpPr>
          <p:nvPr/>
        </p:nvSpPr>
        <p:spPr>
          <a:xfrm>
            <a:off x="7096265" y="305019"/>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a:extLst>
              <a:ext uri="{FF2B5EF4-FFF2-40B4-BE49-F238E27FC236}">
                <a16:creationId xmlns:a16="http://schemas.microsoft.com/office/drawing/2014/main" id="{E6C8AF16-8B03-0409-2385-0B038A67461C}"/>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人口密度分布图绘制</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sp>
        <p:nvSpPr>
          <p:cNvPr id="17" name="日期占位符 16">
            <a:extLst>
              <a:ext uri="{FF2B5EF4-FFF2-40B4-BE49-F238E27FC236}">
                <a16:creationId xmlns:a16="http://schemas.microsoft.com/office/drawing/2014/main" id="{10C4F414-1035-3057-22FE-550892E82149}"/>
              </a:ext>
            </a:extLst>
          </p:cNvPr>
          <p:cNvSpPr>
            <a:spLocks noGrp="1"/>
          </p:cNvSpPr>
          <p:nvPr>
            <p:ph type="dt" sz="half" idx="10"/>
          </p:nvPr>
        </p:nvSpPr>
        <p:spPr/>
        <p:txBody>
          <a:bodyPr/>
          <a:lstStyle/>
          <a:p>
            <a:fld id="{6527C591-CFA4-4C4C-9A32-33FDDFA584FF}"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8" name="页脚占位符 17">
            <a:extLst>
              <a:ext uri="{FF2B5EF4-FFF2-40B4-BE49-F238E27FC236}">
                <a16:creationId xmlns:a16="http://schemas.microsoft.com/office/drawing/2014/main" id="{BAA64C04-F2BD-64EF-7BD9-D12CC24DE9FA}"/>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9" name="灯片编号占位符 18">
            <a:extLst>
              <a:ext uri="{FF2B5EF4-FFF2-40B4-BE49-F238E27FC236}">
                <a16:creationId xmlns:a16="http://schemas.microsoft.com/office/drawing/2014/main" id="{3E534518-F4AF-92C4-8C85-4E01252883B9}"/>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14</a:t>
            </a:fld>
            <a:endParaRPr lang="zh-CN" altLang="en-US">
              <a:latin typeface="Times New Roman" panose="02020603050405020304" pitchFamily="18" charset="0"/>
              <a:ea typeface="楷体" panose="02010609060101010101" pitchFamily="49" charset="-122"/>
            </a:endParaRPr>
          </a:p>
        </p:txBody>
      </p:sp>
      <p:pic>
        <p:nvPicPr>
          <p:cNvPr id="2" name="图片 1">
            <a:extLst>
              <a:ext uri="{FF2B5EF4-FFF2-40B4-BE49-F238E27FC236}">
                <a16:creationId xmlns:a16="http://schemas.microsoft.com/office/drawing/2014/main" id="{CDD960E6-E963-C018-4C9E-46941B9742F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3738" t="15116" r="17193" b="20184"/>
          <a:stretch/>
        </p:blipFill>
        <p:spPr>
          <a:xfrm>
            <a:off x="339053" y="2119811"/>
            <a:ext cx="5375960" cy="3558191"/>
          </a:xfrm>
          <a:prstGeom prst="rect">
            <a:avLst/>
          </a:prstGeom>
        </p:spPr>
      </p:pic>
      <p:sp>
        <p:nvSpPr>
          <p:cNvPr id="4" name="文本框 3">
            <a:extLst>
              <a:ext uri="{FF2B5EF4-FFF2-40B4-BE49-F238E27FC236}">
                <a16:creationId xmlns:a16="http://schemas.microsoft.com/office/drawing/2014/main" id="{7DAF303A-F0B0-9F16-E977-4A7CB668E431}"/>
              </a:ext>
            </a:extLst>
          </p:cNvPr>
          <p:cNvSpPr txBox="1"/>
          <p:nvPr/>
        </p:nvSpPr>
        <p:spPr>
          <a:xfrm>
            <a:off x="584200" y="961258"/>
            <a:ext cx="10632440" cy="870751"/>
          </a:xfrm>
          <a:prstGeom prst="rect">
            <a:avLst/>
          </a:prstGeom>
          <a:noFill/>
        </p:spPr>
        <p:txBody>
          <a:bodyPr wrap="square">
            <a:spAutoFit/>
          </a:bodyPr>
          <a:lstStyle/>
          <a:p>
            <a:pPr>
              <a:lnSpc>
                <a:spcPct val="150000"/>
              </a:lnSpc>
            </a:pPr>
            <a:r>
              <a:rPr lang="zh-CN" altLang="en-US" sz="1800" dirty="0">
                <a:latin typeface="Times New Roman" panose="02020603050405020304" pitchFamily="18" charset="0"/>
                <a:ea typeface="楷体" panose="02010609060101010101" pitchFamily="49" charset="-122"/>
                <a:cs typeface="Times New Roman" panose="02020603050405020304" pitchFamily="18" charset="0"/>
              </a:rPr>
              <a:t>在行政区划图层的基础上导入分割文本图层，并进一步设置渲染类型为单波段伪彩色，得到最终人口密度分布图如下所示：</a:t>
            </a:r>
            <a:endParaRPr lang="en-US" altLang="zh-CN" sz="1800" dirty="0">
              <a:latin typeface="Times New Roman" panose="02020603050405020304" pitchFamily="18" charset="0"/>
              <a:ea typeface="楷体" panose="02010609060101010101" pitchFamily="49" charset="-122"/>
              <a:cs typeface="Times New Roman" panose="02020603050405020304" pitchFamily="18" charset="0"/>
            </a:endParaRPr>
          </a:p>
        </p:txBody>
      </p:sp>
      <p:sp>
        <p:nvSpPr>
          <p:cNvPr id="5" name="文本框 4">
            <a:extLst>
              <a:ext uri="{FF2B5EF4-FFF2-40B4-BE49-F238E27FC236}">
                <a16:creationId xmlns:a16="http://schemas.microsoft.com/office/drawing/2014/main" id="{D2900E12-8E27-94F0-F415-13FFC7C5E477}"/>
              </a:ext>
            </a:extLst>
          </p:cNvPr>
          <p:cNvSpPr txBox="1"/>
          <p:nvPr/>
        </p:nvSpPr>
        <p:spPr>
          <a:xfrm>
            <a:off x="5935980" y="1871972"/>
            <a:ext cx="5477547" cy="4650568"/>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zh-CN" altLang="en-US" sz="2000" b="0" i="0" dirty="0">
                <a:solidFill>
                  <a:srgbClr val="333333"/>
                </a:solidFill>
                <a:effectLst/>
                <a:latin typeface="Times New Roman" panose="02020603050405020304" pitchFamily="18" charset="0"/>
                <a:ea typeface="楷体" panose="02010609060101010101" pitchFamily="49" charset="-122"/>
              </a:rPr>
              <a:t>黑河</a:t>
            </a:r>
            <a:r>
              <a:rPr lang="en-US" altLang="zh-CN" sz="2000" b="0" i="0" dirty="0">
                <a:solidFill>
                  <a:srgbClr val="333333"/>
                </a:solidFill>
                <a:effectLst/>
                <a:latin typeface="Times New Roman" panose="02020603050405020304" pitchFamily="18" charset="0"/>
                <a:ea typeface="楷体" panose="02010609060101010101" pitchFamily="49" charset="-122"/>
              </a:rPr>
              <a:t>—</a:t>
            </a:r>
            <a:r>
              <a:rPr lang="zh-CN" altLang="en-US" sz="2000" b="0" i="0" dirty="0">
                <a:solidFill>
                  <a:srgbClr val="333333"/>
                </a:solidFill>
                <a:effectLst/>
                <a:latin typeface="Times New Roman" panose="02020603050405020304" pitchFamily="18" charset="0"/>
                <a:ea typeface="楷体" panose="02010609060101010101" pitchFamily="49" charset="-122"/>
              </a:rPr>
              <a:t>腾冲线</a:t>
            </a:r>
            <a:r>
              <a:rPr lang="en-US" altLang="zh-CN" sz="2000" b="0" i="0" dirty="0">
                <a:solidFill>
                  <a:srgbClr val="333333"/>
                </a:solidFill>
                <a:effectLst/>
                <a:latin typeface="Times New Roman" panose="02020603050405020304" pitchFamily="18" charset="0"/>
                <a:ea typeface="楷体" panose="02010609060101010101" pitchFamily="49" charset="-122"/>
              </a:rPr>
              <a:t>(</a:t>
            </a:r>
            <a:r>
              <a:rPr lang="zh-CN" altLang="en-US" sz="2000" b="0" i="0" dirty="0">
                <a:solidFill>
                  <a:srgbClr val="333333"/>
                </a:solidFill>
                <a:effectLst/>
                <a:latin typeface="Times New Roman" panose="02020603050405020304" pitchFamily="18" charset="0"/>
                <a:ea typeface="楷体" panose="02010609060101010101" pitchFamily="49" charset="-122"/>
              </a:rPr>
              <a:t>也被称为胡焕庸线</a:t>
            </a:r>
            <a:r>
              <a:rPr lang="en-US" altLang="zh-CN" sz="2000" b="0" i="0" dirty="0">
                <a:solidFill>
                  <a:srgbClr val="333333"/>
                </a:solidFill>
                <a:effectLst/>
                <a:latin typeface="Times New Roman" panose="02020603050405020304" pitchFamily="18" charset="0"/>
                <a:ea typeface="楷体" panose="02010609060101010101" pitchFamily="49" charset="-122"/>
              </a:rPr>
              <a:t>)</a:t>
            </a:r>
            <a:r>
              <a:rPr lang="zh-CN" altLang="en-US" sz="2000" b="0" i="0" dirty="0">
                <a:solidFill>
                  <a:srgbClr val="333333"/>
                </a:solidFill>
                <a:effectLst/>
                <a:latin typeface="Times New Roman" panose="02020603050405020304" pitchFamily="18" charset="0"/>
                <a:ea typeface="楷体" panose="02010609060101010101" pitchFamily="49" charset="-122"/>
              </a:rPr>
              <a:t>也在我们绘制的地图中很好的体现了出来</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：线东南侧集中了全国约</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94%</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的人口；线西北侧人口占比仅约</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6%</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gn="just">
              <a:lnSpc>
                <a:spcPct val="150000"/>
              </a:lnSpc>
              <a:buFont typeface="Arial" panose="020B0604020202020204" pitchFamily="34" charset="0"/>
              <a:buChar cha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我国人口密度较高的地区主要在华北平原，长江中下游平原，以及几个主要的都市集群</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京津冀、长三角、珠三角、成渝等</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a:t>
            </a:r>
          </a:p>
          <a:p>
            <a:pPr marL="342900" indent="-342900" algn="just">
              <a:lnSpc>
                <a:spcPct val="150000"/>
              </a:lnSpc>
              <a:buFont typeface="Arial" panose="020B0604020202020204" pitchFamily="34" charset="0"/>
              <a:buChar char="•"/>
            </a:pP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以上几个人口密集区有着各自频发的自然灾害，在宏观应急规划中，应根据</a:t>
            </a:r>
            <a:r>
              <a:rPr lang="zh-CN" altLang="en-US" sz="2000" b="0" i="0" dirty="0">
                <a:solidFill>
                  <a:srgbClr val="000000"/>
                </a:solidFill>
                <a:effectLst/>
                <a:latin typeface="Times New Roman" panose="02020603050405020304" pitchFamily="18" charset="0"/>
                <a:ea typeface="楷体" panose="02010609060101010101" pitchFamily="49" charset="-122"/>
              </a:rPr>
              <a:t>不同区域的特点制定差异化的应急预案。</a:t>
            </a:r>
            <a:endParaRPr lang="en-US" altLang="zh-CN" sz="20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611284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椭圆 20"/>
          <p:cNvSpPr>
            <a:spLocks noChangeAspect="1"/>
          </p:cNvSpPr>
          <p:nvPr/>
        </p:nvSpPr>
        <p:spPr>
          <a:xfrm>
            <a:off x="7277649" y="302554"/>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日期占位符 13">
            <a:extLst>
              <a:ext uri="{FF2B5EF4-FFF2-40B4-BE49-F238E27FC236}">
                <a16:creationId xmlns:a16="http://schemas.microsoft.com/office/drawing/2014/main" id="{7FFAB2EB-EE11-F3B6-03C0-C514E258C842}"/>
              </a:ext>
            </a:extLst>
          </p:cNvPr>
          <p:cNvSpPr>
            <a:spLocks noGrp="1"/>
          </p:cNvSpPr>
          <p:nvPr>
            <p:ph type="dt" sz="half" idx="10"/>
          </p:nvPr>
        </p:nvSpPr>
        <p:spPr/>
        <p:txBody>
          <a:bodyPr/>
          <a:lstStyle/>
          <a:p>
            <a:fld id="{B0D6B4FC-C4D1-4754-8B1A-610783230DA9}"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22" name="页脚占位符 21">
            <a:extLst>
              <a:ext uri="{FF2B5EF4-FFF2-40B4-BE49-F238E27FC236}">
                <a16:creationId xmlns:a16="http://schemas.microsoft.com/office/drawing/2014/main" id="{897147E3-3608-4ACA-645A-14EC716020B9}"/>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23" name="灯片编号占位符 22">
            <a:extLst>
              <a:ext uri="{FF2B5EF4-FFF2-40B4-BE49-F238E27FC236}">
                <a16:creationId xmlns:a16="http://schemas.microsoft.com/office/drawing/2014/main" id="{9DD1E11C-6162-01C9-0F4A-38EBB85C6E9C}"/>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15</a:t>
            </a:fld>
            <a:endParaRPr lang="zh-CN" altLang="en-US">
              <a:latin typeface="Times New Roman" panose="02020603050405020304" pitchFamily="18" charset="0"/>
              <a:ea typeface="楷体" panose="02010609060101010101" pitchFamily="49" charset="-122"/>
            </a:endParaRPr>
          </a:p>
        </p:txBody>
      </p:sp>
      <p:sp>
        <p:nvSpPr>
          <p:cNvPr id="25" name="文本框 24">
            <a:extLst>
              <a:ext uri="{FF2B5EF4-FFF2-40B4-BE49-F238E27FC236}">
                <a16:creationId xmlns:a16="http://schemas.microsoft.com/office/drawing/2014/main" id="{FA80FB1E-E8A2-51AF-A664-DC24C8BB98D5}"/>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地震灾害分布可视化</a:t>
            </a:r>
            <a:r>
              <a:rPr lang="en-US" altLang="zh-CN" sz="1200" dirty="0">
                <a:solidFill>
                  <a:schemeClr val="tx1">
                    <a:lumMod val="65000"/>
                    <a:lumOff val="35000"/>
                  </a:schemeClr>
                </a:solidFill>
                <a:latin typeface="Times New Roman" panose="02020603050405020304" pitchFamily="18" charset="0"/>
                <a:ea typeface="楷体" panose="02010609060101010101" pitchFamily="49" charset="-122"/>
              </a:rPr>
              <a:t>——</a:t>
            </a:r>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数据来源</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pic>
        <p:nvPicPr>
          <p:cNvPr id="26" name="图片 25">
            <a:extLst>
              <a:ext uri="{FF2B5EF4-FFF2-40B4-BE49-F238E27FC236}">
                <a16:creationId xmlns:a16="http://schemas.microsoft.com/office/drawing/2014/main" id="{C06A4671-4382-2785-E1E4-46F18910AC92}"/>
              </a:ext>
            </a:extLst>
          </p:cNvPr>
          <p:cNvPicPr>
            <a:picLocks noChangeAspect="1"/>
          </p:cNvPicPr>
          <p:nvPr/>
        </p:nvPicPr>
        <p:blipFill rotWithShape="1">
          <a:blip r:embed="rId3"/>
          <a:srcRect r="1951"/>
          <a:stretch/>
        </p:blipFill>
        <p:spPr>
          <a:xfrm>
            <a:off x="155919" y="1789709"/>
            <a:ext cx="5720722" cy="3034716"/>
          </a:xfrm>
          <a:prstGeom prst="rect">
            <a:avLst/>
          </a:prstGeom>
        </p:spPr>
      </p:pic>
      <p:sp>
        <p:nvSpPr>
          <p:cNvPr id="27" name="文本框 26">
            <a:extLst>
              <a:ext uri="{FF2B5EF4-FFF2-40B4-BE49-F238E27FC236}">
                <a16:creationId xmlns:a16="http://schemas.microsoft.com/office/drawing/2014/main" id="{1A58FA30-3554-60D6-4CFB-B2A1971E877F}"/>
              </a:ext>
            </a:extLst>
          </p:cNvPr>
          <p:cNvSpPr txBox="1"/>
          <p:nvPr/>
        </p:nvSpPr>
        <p:spPr>
          <a:xfrm>
            <a:off x="6096000" y="1580620"/>
            <a:ext cx="5902960" cy="3727239"/>
          </a:xfrm>
          <a:prstGeom prst="rect">
            <a:avLst/>
          </a:prstGeom>
          <a:noFill/>
        </p:spPr>
        <p:txBody>
          <a:bodyPr wrap="square" rtlCol="0">
            <a:spAutoFit/>
          </a:bodyPr>
          <a:lstStyle/>
          <a:p>
            <a:pPr algn="just">
              <a:lnSpc>
                <a:spcPct val="150000"/>
              </a:lnSpc>
            </a:pPr>
            <a:r>
              <a:rPr lang="zh-CN" altLang="en-US" sz="2000" b="1"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数据来源：</a:t>
            </a:r>
            <a:r>
              <a:rPr lang="en-US" altLang="zh-CN"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USGS</a:t>
            </a:r>
            <a:r>
              <a:rPr lang="zh-CN" altLang="en-US"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全球地震目录（</a:t>
            </a:r>
            <a:r>
              <a:rPr lang="en-US" altLang="zh-CN"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1900-2022</a:t>
            </a:r>
            <a:r>
              <a:rPr lang="zh-CN" altLang="en-US"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a:t>
            </a:r>
            <a:endParaRPr lang="en-US" altLang="zh-CN"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endParaRPr>
          </a:p>
          <a:p>
            <a:pPr algn="just">
              <a:lnSpc>
                <a:spcPct val="150000"/>
              </a:lnSpc>
            </a:pPr>
            <a:endParaRPr lang="en-US" altLang="zh-CN"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endParaRPr>
          </a:p>
          <a:p>
            <a:pPr algn="just">
              <a:lnSpc>
                <a:spcPct val="150000"/>
              </a:lnSpc>
            </a:pPr>
            <a:r>
              <a:rPr lang="zh-CN" altLang="en-US"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该数据集包括 </a:t>
            </a:r>
            <a:r>
              <a:rPr lang="zh-CN" altLang="en-US" sz="2000" u="sng" dirty="0">
                <a:solidFill>
                  <a:srgbClr val="000000"/>
                </a:solidFill>
                <a:effectLst/>
                <a:latin typeface="Times New Roman" panose="02020603050405020304" pitchFamily="18" charset="0"/>
                <a:ea typeface="楷体" panose="02010609060101010101" pitchFamily="49" charset="-122"/>
              </a:rPr>
              <a:t>年份、小时、经度、纬度、震源深度、震级、震级类型、地震活动空白地带、距监测台站位置、均方根振幅、地震编号、更新年份、更新时间、是否为水平地震、震源深度偏差、震级偏差、地震状态、地震位置来源 </a:t>
            </a:r>
            <a:r>
              <a:rPr lang="zh-CN" altLang="en-US" sz="2000" b="0" dirty="0">
                <a:solidFill>
                  <a:srgbClr val="000000"/>
                </a:solidFill>
                <a:effectLst/>
                <a:latin typeface="Times New Roman" panose="02020603050405020304" pitchFamily="18" charset="0"/>
                <a:ea typeface="楷体" panose="02010609060101010101" pitchFamily="49" charset="-122"/>
              </a:rPr>
              <a:t>等地震分布可视化中的关键信息</a:t>
            </a:r>
            <a:r>
              <a:rPr lang="zh-CN" altLang="en-US" sz="2000" b="0" i="0" dirty="0">
                <a:solidFill>
                  <a:srgbClr val="000000"/>
                </a:solidFill>
                <a:effectLst/>
                <a:latin typeface="Times New Roman" panose="02020603050405020304" pitchFamily="18" charset="0"/>
                <a:ea typeface="楷体" panose="02010609060101010101" pitchFamily="49" charset="-122"/>
              </a:rPr>
              <a:t>。</a:t>
            </a:r>
            <a:endParaRPr lang="en-US" altLang="zh-CN"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192766-A80B-6081-E238-7D896FF7FE16}"/>
            </a:ext>
          </a:extLst>
        </p:cNvPr>
        <p:cNvGrpSpPr/>
        <p:nvPr/>
      </p:nvGrpSpPr>
      <p:grpSpPr>
        <a:xfrm>
          <a:off x="0" y="0"/>
          <a:ext cx="0" cy="0"/>
          <a:chOff x="0" y="0"/>
          <a:chExt cx="0" cy="0"/>
        </a:xfrm>
      </p:grpSpPr>
      <p:sp>
        <p:nvSpPr>
          <p:cNvPr id="21" name="椭圆 20">
            <a:extLst>
              <a:ext uri="{FF2B5EF4-FFF2-40B4-BE49-F238E27FC236}">
                <a16:creationId xmlns:a16="http://schemas.microsoft.com/office/drawing/2014/main" id="{57818CE3-E4F1-9281-B785-BA4EC11D82E9}"/>
              </a:ext>
            </a:extLst>
          </p:cNvPr>
          <p:cNvSpPr>
            <a:spLocks noChangeAspect="1"/>
          </p:cNvSpPr>
          <p:nvPr/>
        </p:nvSpPr>
        <p:spPr>
          <a:xfrm>
            <a:off x="7454112" y="304384"/>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日期占位符 13">
            <a:extLst>
              <a:ext uri="{FF2B5EF4-FFF2-40B4-BE49-F238E27FC236}">
                <a16:creationId xmlns:a16="http://schemas.microsoft.com/office/drawing/2014/main" id="{B512AD9B-E660-E400-28D2-5F088A60182D}"/>
              </a:ext>
            </a:extLst>
          </p:cNvPr>
          <p:cNvSpPr>
            <a:spLocks noGrp="1"/>
          </p:cNvSpPr>
          <p:nvPr>
            <p:ph type="dt" sz="half" idx="10"/>
          </p:nvPr>
        </p:nvSpPr>
        <p:spPr/>
        <p:txBody>
          <a:bodyPr/>
          <a:lstStyle/>
          <a:p>
            <a:fld id="{B0D6B4FC-C4D1-4754-8B1A-610783230DA9}"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22" name="页脚占位符 21">
            <a:extLst>
              <a:ext uri="{FF2B5EF4-FFF2-40B4-BE49-F238E27FC236}">
                <a16:creationId xmlns:a16="http://schemas.microsoft.com/office/drawing/2014/main" id="{8C9414BB-B2C4-055B-DA9C-D88A910380D2}"/>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23" name="灯片编号占位符 22">
            <a:extLst>
              <a:ext uri="{FF2B5EF4-FFF2-40B4-BE49-F238E27FC236}">
                <a16:creationId xmlns:a16="http://schemas.microsoft.com/office/drawing/2014/main" id="{C1FBA28C-90DB-3E7A-5A02-AB33698FD686}"/>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16</a:t>
            </a:fld>
            <a:endParaRPr lang="zh-CN" altLang="en-US">
              <a:latin typeface="Times New Roman" panose="02020603050405020304" pitchFamily="18" charset="0"/>
              <a:ea typeface="楷体" panose="02010609060101010101" pitchFamily="49" charset="-122"/>
            </a:endParaRPr>
          </a:p>
        </p:txBody>
      </p:sp>
      <p:sp>
        <p:nvSpPr>
          <p:cNvPr id="25" name="文本框 24">
            <a:extLst>
              <a:ext uri="{FF2B5EF4-FFF2-40B4-BE49-F238E27FC236}">
                <a16:creationId xmlns:a16="http://schemas.microsoft.com/office/drawing/2014/main" id="{A98F51B6-2E6C-0174-DDE8-D4C2AE18F875}"/>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地震灾害分布可视化</a:t>
            </a:r>
            <a:r>
              <a:rPr lang="en-US" altLang="zh-CN" sz="1200" dirty="0">
                <a:solidFill>
                  <a:schemeClr val="tx1">
                    <a:lumMod val="65000"/>
                    <a:lumOff val="35000"/>
                  </a:schemeClr>
                </a:solidFill>
                <a:latin typeface="Times New Roman" panose="02020603050405020304" pitchFamily="18" charset="0"/>
                <a:ea typeface="楷体" panose="02010609060101010101" pitchFamily="49" charset="-122"/>
              </a:rPr>
              <a:t>——</a:t>
            </a:r>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效果图</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sp>
        <p:nvSpPr>
          <p:cNvPr id="27" name="文本框 26">
            <a:extLst>
              <a:ext uri="{FF2B5EF4-FFF2-40B4-BE49-F238E27FC236}">
                <a16:creationId xmlns:a16="http://schemas.microsoft.com/office/drawing/2014/main" id="{5337B184-5A3A-6886-6E2F-5E74D89547D1}"/>
              </a:ext>
            </a:extLst>
          </p:cNvPr>
          <p:cNvSpPr txBox="1"/>
          <p:nvPr/>
        </p:nvSpPr>
        <p:spPr>
          <a:xfrm>
            <a:off x="6096000" y="2027045"/>
            <a:ext cx="5902960" cy="280390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zh-CN" altLang="en-US"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可以发现地震灾害大部分位于环太平洋地震带和欧亚地震带上。</a:t>
            </a:r>
            <a:endParaRPr lang="en-US" altLang="zh-CN"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50000"/>
              </a:lnSpc>
              <a:buFont typeface="Arial" panose="020B0604020202020204" pitchFamily="34" charset="0"/>
              <a:buChar char="•"/>
            </a:pPr>
            <a:r>
              <a:rPr lang="en-US" altLang="zh-CN"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 </a:t>
            </a:r>
            <a:r>
              <a:rPr lang="zh-CN" altLang="en-US"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在分析的过程中还可以发现一个有趣的现象，如果不考虑台湾省的地震事件，则地震的分布与人口分布大致呈现了一种互补的关系，即地震事件多集中于我国西部，胡焕庸线以北。</a:t>
            </a:r>
            <a:endParaRPr lang="en-US" altLang="zh-CN"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endParaRPr>
          </a:p>
        </p:txBody>
      </p:sp>
      <p:pic>
        <p:nvPicPr>
          <p:cNvPr id="2" name="图片 1">
            <a:extLst>
              <a:ext uri="{FF2B5EF4-FFF2-40B4-BE49-F238E27FC236}">
                <a16:creationId xmlns:a16="http://schemas.microsoft.com/office/drawing/2014/main" id="{2F35E516-FE37-0120-B24A-9C95674D90F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731" t="8205" r="12594" b="8461"/>
          <a:stretch/>
        </p:blipFill>
        <p:spPr>
          <a:xfrm>
            <a:off x="193040" y="1435491"/>
            <a:ext cx="5666464" cy="4190218"/>
          </a:xfrm>
          <a:prstGeom prst="rect">
            <a:avLst/>
          </a:prstGeom>
        </p:spPr>
      </p:pic>
    </p:spTree>
    <p:extLst>
      <p:ext uri="{BB962C8B-B14F-4D97-AF65-F5344CB8AC3E}">
        <p14:creationId xmlns:p14="http://schemas.microsoft.com/office/powerpoint/2010/main" val="4224061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42E4CF-28FA-D1CB-F469-09D98DE3E054}"/>
            </a:ext>
          </a:extLst>
        </p:cNvPr>
        <p:cNvGrpSpPr/>
        <p:nvPr/>
      </p:nvGrpSpPr>
      <p:grpSpPr>
        <a:xfrm>
          <a:off x="0" y="0"/>
          <a:ext cx="0" cy="0"/>
          <a:chOff x="0" y="0"/>
          <a:chExt cx="0" cy="0"/>
        </a:xfrm>
      </p:grpSpPr>
      <p:sp>
        <p:nvSpPr>
          <p:cNvPr id="21" name="椭圆 20">
            <a:extLst>
              <a:ext uri="{FF2B5EF4-FFF2-40B4-BE49-F238E27FC236}">
                <a16:creationId xmlns:a16="http://schemas.microsoft.com/office/drawing/2014/main" id="{B38576FB-B96C-028A-C7BF-927B50060CFA}"/>
              </a:ext>
            </a:extLst>
          </p:cNvPr>
          <p:cNvSpPr>
            <a:spLocks noChangeAspect="1"/>
          </p:cNvSpPr>
          <p:nvPr/>
        </p:nvSpPr>
        <p:spPr>
          <a:xfrm>
            <a:off x="7630962" y="304384"/>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日期占位符 13">
            <a:extLst>
              <a:ext uri="{FF2B5EF4-FFF2-40B4-BE49-F238E27FC236}">
                <a16:creationId xmlns:a16="http://schemas.microsoft.com/office/drawing/2014/main" id="{28821E16-7A38-07FC-C19A-CF39ABE8F141}"/>
              </a:ext>
            </a:extLst>
          </p:cNvPr>
          <p:cNvSpPr>
            <a:spLocks noGrp="1"/>
          </p:cNvSpPr>
          <p:nvPr>
            <p:ph type="dt" sz="half" idx="10"/>
          </p:nvPr>
        </p:nvSpPr>
        <p:spPr/>
        <p:txBody>
          <a:bodyPr/>
          <a:lstStyle/>
          <a:p>
            <a:fld id="{B0D6B4FC-C4D1-4754-8B1A-610783230DA9}"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22" name="页脚占位符 21">
            <a:extLst>
              <a:ext uri="{FF2B5EF4-FFF2-40B4-BE49-F238E27FC236}">
                <a16:creationId xmlns:a16="http://schemas.microsoft.com/office/drawing/2014/main" id="{2E761617-629C-DE67-CD49-EA04FCAF27DD}"/>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23" name="灯片编号占位符 22">
            <a:extLst>
              <a:ext uri="{FF2B5EF4-FFF2-40B4-BE49-F238E27FC236}">
                <a16:creationId xmlns:a16="http://schemas.microsoft.com/office/drawing/2014/main" id="{265111BA-0E2F-7379-EA83-F2F6A78657BC}"/>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17</a:t>
            </a:fld>
            <a:endParaRPr lang="zh-CN" altLang="en-US">
              <a:latin typeface="Times New Roman" panose="02020603050405020304" pitchFamily="18" charset="0"/>
              <a:ea typeface="楷体" panose="02010609060101010101" pitchFamily="49" charset="-122"/>
            </a:endParaRPr>
          </a:p>
        </p:txBody>
      </p:sp>
      <p:sp>
        <p:nvSpPr>
          <p:cNvPr id="25" name="文本框 24">
            <a:extLst>
              <a:ext uri="{FF2B5EF4-FFF2-40B4-BE49-F238E27FC236}">
                <a16:creationId xmlns:a16="http://schemas.microsoft.com/office/drawing/2014/main" id="{CC175ED6-8043-CD29-8D81-ABBA556DAE80}"/>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地震灾害分布可视化</a:t>
            </a:r>
            <a:r>
              <a:rPr lang="en-US" altLang="zh-CN" sz="1200" dirty="0">
                <a:solidFill>
                  <a:schemeClr val="tx1">
                    <a:lumMod val="65000"/>
                    <a:lumOff val="35000"/>
                  </a:schemeClr>
                </a:solidFill>
                <a:latin typeface="Times New Roman" panose="02020603050405020304" pitchFamily="18" charset="0"/>
                <a:ea typeface="楷体" panose="02010609060101010101" pitchFamily="49" charset="-122"/>
              </a:rPr>
              <a:t>——</a:t>
            </a:r>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动态热力图</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pic>
        <p:nvPicPr>
          <p:cNvPr id="3" name="图片 2">
            <a:extLst>
              <a:ext uri="{FF2B5EF4-FFF2-40B4-BE49-F238E27FC236}">
                <a16:creationId xmlns:a16="http://schemas.microsoft.com/office/drawing/2014/main" id="{0C46AC01-158F-2F89-A7FF-7543BEAC65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965" y="1149927"/>
            <a:ext cx="7089515" cy="4345352"/>
          </a:xfrm>
          <a:prstGeom prst="rect">
            <a:avLst/>
          </a:prstGeom>
        </p:spPr>
      </p:pic>
      <p:sp>
        <p:nvSpPr>
          <p:cNvPr id="2" name="文本框 1">
            <a:extLst>
              <a:ext uri="{FF2B5EF4-FFF2-40B4-BE49-F238E27FC236}">
                <a16:creationId xmlns:a16="http://schemas.microsoft.com/office/drawing/2014/main" id="{CC7403D5-27F5-6829-9C88-BC24FC70F22E}"/>
              </a:ext>
            </a:extLst>
          </p:cNvPr>
          <p:cNvSpPr txBox="1"/>
          <p:nvPr/>
        </p:nvSpPr>
        <p:spPr>
          <a:xfrm>
            <a:off x="7614920" y="1565380"/>
            <a:ext cx="4186746" cy="372723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zh-CN" altLang="en-US"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早期有记录的地震灾害较少，这是由于当时中国并没有完善的应急管理体系所造成的，仅有破坏性较强的地震被记录。</a:t>
            </a:r>
            <a:endParaRPr lang="en-US" altLang="zh-CN"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50000"/>
              </a:lnSpc>
              <a:buFont typeface="Arial" panose="020B0604020202020204" pitchFamily="34" charset="0"/>
              <a:buChar char="•"/>
            </a:pPr>
            <a:r>
              <a:rPr lang="zh-CN" altLang="en-US" sz="2000" dirty="0">
                <a:solidFill>
                  <a:srgbClr val="212529"/>
                </a:solidFill>
                <a:latin typeface="Times New Roman" panose="02020603050405020304" pitchFamily="18" charset="0"/>
                <a:ea typeface="楷体" panose="02010609060101010101" pitchFamily="49" charset="-122"/>
                <a:cs typeface="Times New Roman" panose="02020603050405020304" pitchFamily="18" charset="0"/>
              </a:rPr>
              <a:t>中国的应急管理体系初步建立后对于地震灾害的相关记录便越发完善了，从大型地震到小型地震都有详细的记录。</a:t>
            </a:r>
            <a:endParaRPr lang="zh-CN" altLang="en-US" sz="2000" dirty="0">
              <a:latin typeface="Times New Roman" panose="02020603050405020304" pitchFamily="18" charset="0"/>
              <a:ea typeface="楷体" panose="02010609060101010101" pitchFamily="49" charset="-122"/>
              <a:cs typeface="Times New Roman" panose="02020603050405020304" pitchFamily="18" charset="0"/>
            </a:endParaRPr>
          </a:p>
        </p:txBody>
      </p:sp>
    </p:spTree>
    <p:extLst>
      <p:ext uri="{BB962C8B-B14F-4D97-AF65-F5344CB8AC3E}">
        <p14:creationId xmlns:p14="http://schemas.microsoft.com/office/powerpoint/2010/main" val="3235279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B8DBD3-C568-2C5C-C956-AC89D39CE926}"/>
            </a:ext>
          </a:extLst>
        </p:cNvPr>
        <p:cNvGrpSpPr/>
        <p:nvPr/>
      </p:nvGrpSpPr>
      <p:grpSpPr>
        <a:xfrm>
          <a:off x="0" y="0"/>
          <a:ext cx="0" cy="0"/>
          <a:chOff x="0" y="0"/>
          <a:chExt cx="0" cy="0"/>
        </a:xfrm>
      </p:grpSpPr>
      <p:sp>
        <p:nvSpPr>
          <p:cNvPr id="21" name="椭圆 20">
            <a:extLst>
              <a:ext uri="{FF2B5EF4-FFF2-40B4-BE49-F238E27FC236}">
                <a16:creationId xmlns:a16="http://schemas.microsoft.com/office/drawing/2014/main" id="{E25B79B7-1C41-A4CB-AD3F-B1CF1E081DC6}"/>
              </a:ext>
            </a:extLst>
          </p:cNvPr>
          <p:cNvSpPr>
            <a:spLocks noChangeAspect="1"/>
          </p:cNvSpPr>
          <p:nvPr/>
        </p:nvSpPr>
        <p:spPr>
          <a:xfrm>
            <a:off x="7807039" y="300391"/>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日期占位符 13">
            <a:extLst>
              <a:ext uri="{FF2B5EF4-FFF2-40B4-BE49-F238E27FC236}">
                <a16:creationId xmlns:a16="http://schemas.microsoft.com/office/drawing/2014/main" id="{C0BA49E4-84A4-A14D-A978-44E1E8190300}"/>
              </a:ext>
            </a:extLst>
          </p:cNvPr>
          <p:cNvSpPr>
            <a:spLocks noGrp="1"/>
          </p:cNvSpPr>
          <p:nvPr>
            <p:ph type="dt" sz="half" idx="10"/>
          </p:nvPr>
        </p:nvSpPr>
        <p:spPr/>
        <p:txBody>
          <a:bodyPr/>
          <a:lstStyle/>
          <a:p>
            <a:fld id="{B0D6B4FC-C4D1-4754-8B1A-610783230DA9}"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22" name="页脚占位符 21">
            <a:extLst>
              <a:ext uri="{FF2B5EF4-FFF2-40B4-BE49-F238E27FC236}">
                <a16:creationId xmlns:a16="http://schemas.microsoft.com/office/drawing/2014/main" id="{D2B51B8B-79A3-B5D8-C831-43A1DDC748F6}"/>
              </a:ext>
            </a:extLst>
          </p:cNvPr>
          <p:cNvSpPr>
            <a:spLocks noGrp="1"/>
          </p:cNvSpPr>
          <p:nvPr>
            <p:ph type="ftr" sz="quarter" idx="11"/>
          </p:nvPr>
        </p:nvSpPr>
        <p:spPr/>
        <p:txBody>
          <a:bodyPr/>
          <a:lstStyle/>
          <a:p>
            <a:r>
              <a:rPr lang="zh-CN" altLang="en-US" dirty="0">
                <a:latin typeface="Times New Roman" panose="02020603050405020304" pitchFamily="18" charset="0"/>
                <a:ea typeface="楷体" panose="02010609060101010101" pitchFamily="49" charset="-122"/>
              </a:rPr>
              <a:t>北京邮电大学 智能工程与自动化学院</a:t>
            </a:r>
          </a:p>
        </p:txBody>
      </p:sp>
      <p:sp>
        <p:nvSpPr>
          <p:cNvPr id="23" name="灯片编号占位符 22">
            <a:extLst>
              <a:ext uri="{FF2B5EF4-FFF2-40B4-BE49-F238E27FC236}">
                <a16:creationId xmlns:a16="http://schemas.microsoft.com/office/drawing/2014/main" id="{C63CF880-AC68-7BF7-6731-AF7920330EEA}"/>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18</a:t>
            </a:fld>
            <a:endParaRPr lang="zh-CN" altLang="en-US">
              <a:latin typeface="Times New Roman" panose="02020603050405020304" pitchFamily="18" charset="0"/>
              <a:ea typeface="楷体" panose="02010609060101010101" pitchFamily="49" charset="-122"/>
            </a:endParaRPr>
          </a:p>
        </p:txBody>
      </p:sp>
      <p:sp>
        <p:nvSpPr>
          <p:cNvPr id="25" name="文本框 24">
            <a:extLst>
              <a:ext uri="{FF2B5EF4-FFF2-40B4-BE49-F238E27FC236}">
                <a16:creationId xmlns:a16="http://schemas.microsoft.com/office/drawing/2014/main" id="{DBC01A1F-43BD-BDA7-31FF-EE98F3007E2B}"/>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洪涝灾害分布可视化</a:t>
            </a:r>
            <a:r>
              <a:rPr lang="en-US" altLang="zh-CN" sz="1200" dirty="0">
                <a:solidFill>
                  <a:schemeClr val="tx1">
                    <a:lumMod val="65000"/>
                    <a:lumOff val="35000"/>
                  </a:schemeClr>
                </a:solidFill>
                <a:latin typeface="Times New Roman" panose="02020603050405020304" pitchFamily="18" charset="0"/>
                <a:ea typeface="楷体" panose="02010609060101010101" pitchFamily="49" charset="-122"/>
              </a:rPr>
              <a:t>——</a:t>
            </a:r>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数据来源</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pic>
        <p:nvPicPr>
          <p:cNvPr id="4" name="图片 3">
            <a:extLst>
              <a:ext uri="{FF2B5EF4-FFF2-40B4-BE49-F238E27FC236}">
                <a16:creationId xmlns:a16="http://schemas.microsoft.com/office/drawing/2014/main" id="{9D29DAE7-B7F2-58DE-90A5-CEE0E062B2EC}"/>
              </a:ext>
            </a:extLst>
          </p:cNvPr>
          <p:cNvPicPr>
            <a:picLocks noChangeAspect="1"/>
          </p:cNvPicPr>
          <p:nvPr/>
        </p:nvPicPr>
        <p:blipFill>
          <a:blip r:embed="rId3"/>
          <a:stretch>
            <a:fillRect/>
          </a:stretch>
        </p:blipFill>
        <p:spPr>
          <a:xfrm>
            <a:off x="6427103" y="1047621"/>
            <a:ext cx="5272820" cy="2407400"/>
          </a:xfrm>
          <a:prstGeom prst="rect">
            <a:avLst/>
          </a:prstGeom>
        </p:spPr>
      </p:pic>
      <p:pic>
        <p:nvPicPr>
          <p:cNvPr id="5" name="图片 4">
            <a:extLst>
              <a:ext uri="{FF2B5EF4-FFF2-40B4-BE49-F238E27FC236}">
                <a16:creationId xmlns:a16="http://schemas.microsoft.com/office/drawing/2014/main" id="{EDB2591A-92F3-58BC-14F7-F41971C3AC1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8935" t="14374" r="15125" b="20018"/>
          <a:stretch/>
        </p:blipFill>
        <p:spPr>
          <a:xfrm>
            <a:off x="6704626" y="3599947"/>
            <a:ext cx="4717774" cy="2881746"/>
          </a:xfrm>
          <a:prstGeom prst="rect">
            <a:avLst/>
          </a:prstGeom>
        </p:spPr>
      </p:pic>
      <p:sp>
        <p:nvSpPr>
          <p:cNvPr id="6" name="文本框 5">
            <a:extLst>
              <a:ext uri="{FF2B5EF4-FFF2-40B4-BE49-F238E27FC236}">
                <a16:creationId xmlns:a16="http://schemas.microsoft.com/office/drawing/2014/main" id="{7C46B5D2-3E53-D5FE-FF03-5120DFE1158D}"/>
              </a:ext>
            </a:extLst>
          </p:cNvPr>
          <p:cNvSpPr txBox="1"/>
          <p:nvPr/>
        </p:nvSpPr>
        <p:spPr>
          <a:xfrm>
            <a:off x="107780" y="1293418"/>
            <a:ext cx="6162723" cy="4610236"/>
          </a:xfrm>
          <a:prstGeom prst="rect">
            <a:avLst/>
          </a:prstGeom>
          <a:noFill/>
        </p:spPr>
        <p:txBody>
          <a:bodyPr wrap="square" rtlCol="0">
            <a:spAutoFit/>
          </a:bodyPr>
          <a:lstStyle/>
          <a:p>
            <a:pPr algn="just">
              <a:lnSpc>
                <a:spcPct val="150000"/>
              </a:lnSpc>
            </a:pPr>
            <a:r>
              <a:rPr lang="zh-CN" altLang="en-US" b="1" dirty="0">
                <a:solidFill>
                  <a:srgbClr val="212529"/>
                </a:solidFill>
                <a:latin typeface="Times New Roman" panose="02020603050405020304" pitchFamily="18" charset="0"/>
                <a:ea typeface="楷体" panose="02010609060101010101" pitchFamily="49" charset="-122"/>
                <a:cs typeface="Times New Roman + SimSun" panose="02020603050405020304" pitchFamily="18" charset="-122"/>
              </a:rPr>
              <a:t>数据来源</a:t>
            </a:r>
            <a:r>
              <a:rPr lang="zh-CN" altLang="en-US" dirty="0">
                <a:solidFill>
                  <a:srgbClr val="212529"/>
                </a:solidFill>
                <a:latin typeface="Times New Roman" panose="02020603050405020304" pitchFamily="18" charset="0"/>
                <a:ea typeface="楷体" panose="02010609060101010101" pitchFamily="49" charset="-122"/>
                <a:cs typeface="Times New Roman + SimSun" panose="02020603050405020304" pitchFamily="18" charset="-122"/>
              </a:rPr>
              <a:t>：</a:t>
            </a:r>
            <a:r>
              <a:rPr lang="en-US" altLang="zh-CN" dirty="0">
                <a:solidFill>
                  <a:srgbClr val="212529"/>
                </a:solidFill>
                <a:latin typeface="Times New Roman" panose="02020603050405020304" pitchFamily="18" charset="0"/>
                <a:ea typeface="楷体" panose="02010609060101010101" pitchFamily="49" charset="-122"/>
                <a:cs typeface="Times New Roman + SimSun" panose="02020603050405020304" pitchFamily="18" charset="-122"/>
              </a:rPr>
              <a:t>[1] Tellman B, Sullivan J A, Kuhn C, et al. Satellite imaging reveals increased proportion of population exposed to floods[J]. Nature, 2021, 596: 80-86. (</a:t>
            </a:r>
            <a:r>
              <a:rPr lang="de-DE" altLang="zh-CN" dirty="0">
                <a:latin typeface="Times New Roman" panose="02020603050405020304" pitchFamily="18" charset="0"/>
                <a:ea typeface="楷体" panose="02010609060101010101" pitchFamily="49" charset="-122"/>
                <a:cs typeface="Times New Roman + SimSun" panose="02020603050405020304" pitchFamily="18" charset="-122"/>
                <a:hlinkClick r:id="rId5"/>
              </a:rPr>
              <a:t>https://global-flood-database.cloudtostreet.info/</a:t>
            </a:r>
            <a:r>
              <a:rPr lang="de-DE" altLang="zh-CN" dirty="0">
                <a:latin typeface="Times New Roman" panose="02020603050405020304" pitchFamily="18" charset="0"/>
                <a:ea typeface="楷体" panose="02010609060101010101" pitchFamily="49" charset="-122"/>
                <a:cs typeface="Times New Roman + SimSun" panose="02020603050405020304" pitchFamily="18" charset="-122"/>
              </a:rPr>
              <a:t>)</a:t>
            </a:r>
          </a:p>
          <a:p>
            <a:pPr>
              <a:lnSpc>
                <a:spcPct val="150000"/>
              </a:lnSpc>
            </a:pPr>
            <a:endParaRPr lang="en-US" altLang="zh-CN" dirty="0">
              <a:latin typeface="Times New Roman" panose="02020603050405020304" pitchFamily="18" charset="0"/>
              <a:ea typeface="楷体" panose="02010609060101010101" pitchFamily="49" charset="-122"/>
              <a:cs typeface="Times New Roman + SimSun" panose="02020603050405020304" pitchFamily="18" charset="-122"/>
            </a:endParaRPr>
          </a:p>
          <a:p>
            <a:pPr marL="342900" indent="-342900">
              <a:lnSpc>
                <a:spcPct val="150000"/>
              </a:lnSpc>
              <a:buFont typeface="Arial" panose="020B0604020202020204" pitchFamily="34" charset="0"/>
              <a:buChar char="•"/>
            </a:pPr>
            <a:r>
              <a:rPr lang="zh-CN" altLang="en-US" dirty="0">
                <a:latin typeface="Times New Roman" panose="02020603050405020304" pitchFamily="18" charset="0"/>
                <a:ea typeface="楷体" panose="02010609060101010101" pitchFamily="49" charset="-122"/>
                <a:cs typeface="Times New Roman + SimSun" panose="02020603050405020304" pitchFamily="18" charset="-122"/>
              </a:rPr>
              <a:t>可以看出有明显经纬度记录的洪涝灾害事件较少，而且有缺失（仅记录该次洪水的发生，而没有经纬度中心点）</a:t>
            </a:r>
            <a:endParaRPr lang="en-US" altLang="zh-CN" dirty="0">
              <a:latin typeface="Times New Roman" panose="02020603050405020304" pitchFamily="18" charset="0"/>
              <a:ea typeface="楷体" panose="02010609060101010101" pitchFamily="49" charset="-122"/>
              <a:cs typeface="Times New Roman + SimSun" panose="02020603050405020304" pitchFamily="18" charset="-122"/>
            </a:endParaRPr>
          </a:p>
          <a:p>
            <a:pPr marL="342900" indent="-342900">
              <a:lnSpc>
                <a:spcPct val="150000"/>
              </a:lnSpc>
              <a:buFont typeface="Arial" panose="020B0604020202020204" pitchFamily="34" charset="0"/>
              <a:buChar char="•"/>
            </a:pPr>
            <a:r>
              <a:rPr lang="zh-CN" altLang="en-US" dirty="0">
                <a:latin typeface="Times New Roman" panose="02020603050405020304" pitchFamily="18" charset="0"/>
                <a:ea typeface="楷体" panose="02010609060101010101" pitchFamily="49" charset="-122"/>
                <a:cs typeface="Times New Roman + SimSun" panose="02020603050405020304" pitchFamily="18" charset="-122"/>
              </a:rPr>
              <a:t>灾害地区主要集中在南方地区</a:t>
            </a:r>
            <a:endParaRPr lang="en-US" altLang="zh-CN" dirty="0">
              <a:latin typeface="Times New Roman" panose="02020603050405020304" pitchFamily="18" charset="0"/>
              <a:ea typeface="楷体" panose="02010609060101010101" pitchFamily="49" charset="-122"/>
              <a:cs typeface="Times New Roman + SimSun" panose="02020603050405020304" pitchFamily="18" charset="-122"/>
            </a:endParaRPr>
          </a:p>
          <a:p>
            <a:pPr marL="342900" indent="-342900">
              <a:lnSpc>
                <a:spcPct val="150000"/>
              </a:lnSpc>
              <a:buFont typeface="Arial" panose="020B0604020202020204" pitchFamily="34" charset="0"/>
              <a:buChar char="•"/>
            </a:pPr>
            <a:r>
              <a:rPr lang="zh-CN" altLang="en-US" b="0" i="0" dirty="0">
                <a:solidFill>
                  <a:srgbClr val="000000"/>
                </a:solidFill>
                <a:effectLst/>
                <a:latin typeface="Times New Roman" panose="02020603050405020304" pitchFamily="18" charset="0"/>
                <a:ea typeface="楷体" panose="02010609060101010101" pitchFamily="49" charset="-122"/>
                <a:cs typeface="Times New Roman + SimSun" panose="02020603050405020304" pitchFamily="18" charset="-122"/>
              </a:rPr>
              <a:t>鉴于洪水本身具有边界模糊、难以量化记录等特点，我们利用高分辨率降雨数据（强降水是洪涝灾害的主要诱因）</a:t>
            </a:r>
            <a:r>
              <a:rPr lang="zh-CN" altLang="en-US" dirty="0">
                <a:solidFill>
                  <a:srgbClr val="000000"/>
                </a:solidFill>
                <a:latin typeface="Times New Roman" panose="02020603050405020304" pitchFamily="18" charset="0"/>
                <a:ea typeface="楷体" panose="02010609060101010101" pitchFamily="49" charset="-122"/>
                <a:cs typeface="Times New Roman + SimSun" panose="02020603050405020304" pitchFamily="18" charset="-122"/>
              </a:rPr>
              <a:t>对洪涝灾害的进行补充分析</a:t>
            </a:r>
            <a:endParaRPr lang="en-US" altLang="zh-CN" dirty="0">
              <a:latin typeface="Times New Roman" panose="02020603050405020304" pitchFamily="18" charset="0"/>
              <a:ea typeface="楷体" panose="02010609060101010101" pitchFamily="49" charset="-122"/>
              <a:cs typeface="Times New Roman + SimSun" panose="02020603050405020304" pitchFamily="18" charset="-122"/>
            </a:endParaRPr>
          </a:p>
        </p:txBody>
      </p:sp>
    </p:spTree>
    <p:extLst>
      <p:ext uri="{BB962C8B-B14F-4D97-AF65-F5344CB8AC3E}">
        <p14:creationId xmlns:p14="http://schemas.microsoft.com/office/powerpoint/2010/main" val="39548614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8E101F-589D-00AC-68E2-0505AC943A5E}"/>
            </a:ext>
          </a:extLst>
        </p:cNvPr>
        <p:cNvGrpSpPr/>
        <p:nvPr/>
      </p:nvGrpSpPr>
      <p:grpSpPr>
        <a:xfrm>
          <a:off x="0" y="0"/>
          <a:ext cx="0" cy="0"/>
          <a:chOff x="0" y="0"/>
          <a:chExt cx="0" cy="0"/>
        </a:xfrm>
      </p:grpSpPr>
      <p:sp>
        <p:nvSpPr>
          <p:cNvPr id="21" name="椭圆 20">
            <a:extLst>
              <a:ext uri="{FF2B5EF4-FFF2-40B4-BE49-F238E27FC236}">
                <a16:creationId xmlns:a16="http://schemas.microsoft.com/office/drawing/2014/main" id="{55FFB803-D413-D96D-62FC-1B32602EFEAD}"/>
              </a:ext>
            </a:extLst>
          </p:cNvPr>
          <p:cNvSpPr>
            <a:spLocks noChangeAspect="1"/>
          </p:cNvSpPr>
          <p:nvPr/>
        </p:nvSpPr>
        <p:spPr>
          <a:xfrm>
            <a:off x="7991523" y="308284"/>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日期占位符 13">
            <a:extLst>
              <a:ext uri="{FF2B5EF4-FFF2-40B4-BE49-F238E27FC236}">
                <a16:creationId xmlns:a16="http://schemas.microsoft.com/office/drawing/2014/main" id="{DDA062DA-2AA0-FA17-350E-7CDD059BE095}"/>
              </a:ext>
            </a:extLst>
          </p:cNvPr>
          <p:cNvSpPr>
            <a:spLocks noGrp="1"/>
          </p:cNvSpPr>
          <p:nvPr>
            <p:ph type="dt" sz="half" idx="10"/>
          </p:nvPr>
        </p:nvSpPr>
        <p:spPr/>
        <p:txBody>
          <a:bodyPr/>
          <a:lstStyle/>
          <a:p>
            <a:fld id="{B0D6B4FC-C4D1-4754-8B1A-610783230DA9}"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22" name="页脚占位符 21">
            <a:extLst>
              <a:ext uri="{FF2B5EF4-FFF2-40B4-BE49-F238E27FC236}">
                <a16:creationId xmlns:a16="http://schemas.microsoft.com/office/drawing/2014/main" id="{89523FDE-08BA-D575-E0ED-5369645E39C9}"/>
              </a:ext>
            </a:extLst>
          </p:cNvPr>
          <p:cNvSpPr>
            <a:spLocks noGrp="1"/>
          </p:cNvSpPr>
          <p:nvPr>
            <p:ph type="ftr" sz="quarter" idx="11"/>
          </p:nvPr>
        </p:nvSpPr>
        <p:spPr/>
        <p:txBody>
          <a:bodyPr/>
          <a:lstStyle/>
          <a:p>
            <a:r>
              <a:rPr lang="zh-CN" altLang="en-US" dirty="0">
                <a:latin typeface="Times New Roman" panose="02020603050405020304" pitchFamily="18" charset="0"/>
                <a:ea typeface="楷体" panose="02010609060101010101" pitchFamily="49" charset="-122"/>
              </a:rPr>
              <a:t>北京邮电大学 智能工程与自动化学院</a:t>
            </a:r>
          </a:p>
        </p:txBody>
      </p:sp>
      <p:sp>
        <p:nvSpPr>
          <p:cNvPr id="23" name="灯片编号占位符 22">
            <a:extLst>
              <a:ext uri="{FF2B5EF4-FFF2-40B4-BE49-F238E27FC236}">
                <a16:creationId xmlns:a16="http://schemas.microsoft.com/office/drawing/2014/main" id="{5B96BFFD-8C91-86B4-254C-DD75B0C44874}"/>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19</a:t>
            </a:fld>
            <a:endParaRPr lang="zh-CN" altLang="en-US">
              <a:latin typeface="Times New Roman" panose="02020603050405020304" pitchFamily="18" charset="0"/>
              <a:ea typeface="楷体" panose="02010609060101010101" pitchFamily="49" charset="-122"/>
            </a:endParaRPr>
          </a:p>
        </p:txBody>
      </p:sp>
      <p:sp>
        <p:nvSpPr>
          <p:cNvPr id="25" name="文本框 24">
            <a:extLst>
              <a:ext uri="{FF2B5EF4-FFF2-40B4-BE49-F238E27FC236}">
                <a16:creationId xmlns:a16="http://schemas.microsoft.com/office/drawing/2014/main" id="{55D39561-04A9-2E91-45BA-446E24FF8D72}"/>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洪涝灾害补充分析：强降水时空分布的可视化</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sp>
        <p:nvSpPr>
          <p:cNvPr id="6" name="文本框 5">
            <a:extLst>
              <a:ext uri="{FF2B5EF4-FFF2-40B4-BE49-F238E27FC236}">
                <a16:creationId xmlns:a16="http://schemas.microsoft.com/office/drawing/2014/main" id="{26CFE747-8851-BF8F-FC7A-21F73DB5503B}"/>
              </a:ext>
            </a:extLst>
          </p:cNvPr>
          <p:cNvSpPr txBox="1"/>
          <p:nvPr/>
        </p:nvSpPr>
        <p:spPr>
          <a:xfrm>
            <a:off x="295740" y="1445818"/>
            <a:ext cx="6162723" cy="3779240"/>
          </a:xfrm>
          <a:prstGeom prst="rect">
            <a:avLst/>
          </a:prstGeom>
          <a:noFill/>
        </p:spPr>
        <p:txBody>
          <a:bodyPr wrap="square" rtlCol="0">
            <a:spAutoFit/>
          </a:bodyPr>
          <a:lstStyle/>
          <a:p>
            <a:pPr algn="just">
              <a:lnSpc>
                <a:spcPct val="150000"/>
              </a:lnSpc>
            </a:pPr>
            <a:r>
              <a:rPr lang="zh-CN" altLang="en-US" b="1" dirty="0">
                <a:solidFill>
                  <a:srgbClr val="212529"/>
                </a:solidFill>
                <a:latin typeface="Times New Roman" panose="02020603050405020304" pitchFamily="18" charset="0"/>
                <a:ea typeface="楷体" panose="02010609060101010101" pitchFamily="49" charset="-122"/>
                <a:cs typeface="Times New Roman + SimSun" panose="02020603050405020304" pitchFamily="18" charset="-122"/>
              </a:rPr>
              <a:t>数据来源</a:t>
            </a:r>
            <a:r>
              <a:rPr lang="zh-CN" altLang="en-US" dirty="0">
                <a:solidFill>
                  <a:srgbClr val="212529"/>
                </a:solidFill>
                <a:latin typeface="Times New Roman" panose="02020603050405020304" pitchFamily="18" charset="0"/>
                <a:ea typeface="楷体" panose="02010609060101010101" pitchFamily="49" charset="-122"/>
                <a:cs typeface="Times New Roman + SimSun" panose="02020603050405020304" pitchFamily="18" charset="-122"/>
              </a:rPr>
              <a:t>：</a:t>
            </a:r>
            <a:r>
              <a:rPr lang="en-US" altLang="zh-CN" dirty="0">
                <a:solidFill>
                  <a:srgbClr val="212529"/>
                </a:solidFill>
                <a:latin typeface="Times New Roman" panose="02020603050405020304" pitchFamily="18" charset="0"/>
                <a:ea typeface="楷体" panose="02010609060101010101" pitchFamily="49" charset="-122"/>
                <a:cs typeface="Times New Roman + SimSun" panose="02020603050405020304" pitchFamily="18" charset="-122"/>
              </a:rPr>
              <a:t>[1]</a:t>
            </a:r>
            <a:r>
              <a:rPr lang="zh-CN" altLang="en-US" dirty="0">
                <a:solidFill>
                  <a:srgbClr val="212529"/>
                </a:solidFill>
                <a:latin typeface="Times New Roman" panose="02020603050405020304" pitchFamily="18" charset="0"/>
                <a:ea typeface="楷体" panose="02010609060101010101" pitchFamily="49" charset="-122"/>
                <a:cs typeface="Times New Roman + SimSun" panose="02020603050405020304" pitchFamily="18" charset="-122"/>
              </a:rPr>
              <a:t>国家青藏高原科学数据中心（</a:t>
            </a:r>
            <a:r>
              <a:rPr lang="en-US" altLang="zh-CN" dirty="0">
                <a:solidFill>
                  <a:srgbClr val="212529"/>
                </a:solidFill>
                <a:latin typeface="Times New Roman" panose="02020603050405020304" pitchFamily="18" charset="0"/>
                <a:ea typeface="楷体" panose="02010609060101010101" pitchFamily="49" charset="-122"/>
                <a:cs typeface="Times New Roman + SimSun" panose="02020603050405020304" pitchFamily="18" charset="-122"/>
              </a:rPr>
              <a:t>FTP</a:t>
            </a:r>
            <a:r>
              <a:rPr lang="zh-CN" altLang="en-US" dirty="0">
                <a:solidFill>
                  <a:srgbClr val="212529"/>
                </a:solidFill>
                <a:latin typeface="Times New Roman" panose="02020603050405020304" pitchFamily="18" charset="0"/>
                <a:ea typeface="楷体" panose="02010609060101010101" pitchFamily="49" charset="-122"/>
                <a:cs typeface="Times New Roman + SimSun" panose="02020603050405020304" pitchFamily="18" charset="-122"/>
              </a:rPr>
              <a:t>客户端连接下载）</a:t>
            </a:r>
          </a:p>
          <a:p>
            <a:pPr>
              <a:lnSpc>
                <a:spcPct val="150000"/>
              </a:lnSpc>
            </a:pPr>
            <a:endParaRPr lang="en-US" altLang="zh-CN" dirty="0">
              <a:latin typeface="Times New Roman" panose="02020603050405020304" pitchFamily="18" charset="0"/>
              <a:ea typeface="楷体" panose="02010609060101010101" pitchFamily="49" charset="-122"/>
              <a:cs typeface="Times New Roman + SimSun" panose="02020603050405020304" pitchFamily="18" charset="-122"/>
            </a:endParaRPr>
          </a:p>
          <a:p>
            <a:pPr marL="342900" indent="-342900">
              <a:lnSpc>
                <a:spcPct val="150000"/>
              </a:lnSpc>
              <a:buFont typeface="Arial" panose="020B0604020202020204" pitchFamily="34" charset="0"/>
              <a:buChar char="•"/>
            </a:pPr>
            <a:r>
              <a:rPr lang="zh-CN" altLang="en-US" dirty="0">
                <a:latin typeface="Times New Roman" panose="02020603050405020304" pitchFamily="18" charset="0"/>
                <a:ea typeface="楷体" panose="02010609060101010101" pitchFamily="49" charset="-122"/>
                <a:cs typeface="Times New Roman + SimSun" panose="02020603050405020304" pitchFamily="18" charset="-122"/>
              </a:rPr>
              <a:t>下载得到</a:t>
            </a:r>
            <a:r>
              <a:rPr lang="en-US" altLang="zh-CN" dirty="0">
                <a:latin typeface="Times New Roman" panose="02020603050405020304" pitchFamily="18" charset="0"/>
                <a:ea typeface="楷体" panose="02010609060101010101" pitchFamily="49" charset="-122"/>
                <a:cs typeface="Times New Roman + SimSun" panose="02020603050405020304" pitchFamily="18" charset="-122"/>
              </a:rPr>
              <a:t>1957</a:t>
            </a:r>
            <a:r>
              <a:rPr lang="zh-CN" altLang="en-US" dirty="0">
                <a:latin typeface="Times New Roman" panose="02020603050405020304" pitchFamily="18" charset="0"/>
                <a:ea typeface="楷体" panose="02010609060101010101" pitchFamily="49" charset="-122"/>
                <a:cs typeface="Times New Roman + SimSun" panose="02020603050405020304" pitchFamily="18" charset="-122"/>
              </a:rPr>
              <a:t>年</a:t>
            </a:r>
            <a:r>
              <a:rPr lang="en-US" altLang="zh-CN" dirty="0">
                <a:latin typeface="Times New Roman" panose="02020603050405020304" pitchFamily="18" charset="0"/>
                <a:ea typeface="楷体" panose="02010609060101010101" pitchFamily="49" charset="-122"/>
                <a:cs typeface="Times New Roman + SimSun" panose="02020603050405020304" pitchFamily="18" charset="-122"/>
              </a:rPr>
              <a:t>-2011</a:t>
            </a:r>
            <a:r>
              <a:rPr lang="zh-CN" altLang="en-US" dirty="0">
                <a:latin typeface="Times New Roman" panose="02020603050405020304" pitchFamily="18" charset="0"/>
                <a:ea typeface="楷体" panose="02010609060101010101" pitchFamily="49" charset="-122"/>
                <a:cs typeface="Times New Roman + SimSun" panose="02020603050405020304" pitchFamily="18" charset="-122"/>
              </a:rPr>
              <a:t>年极端降水事件在中国分布情况的相关文件，整理并合成为</a:t>
            </a:r>
            <a:r>
              <a:rPr lang="en-US" altLang="zh-CN" dirty="0">
                <a:latin typeface="Times New Roman" panose="02020603050405020304" pitchFamily="18" charset="0"/>
                <a:ea typeface="楷体" panose="02010609060101010101" pitchFamily="49" charset="-122"/>
                <a:cs typeface="Times New Roman + SimSun" panose="02020603050405020304" pitchFamily="18" charset="-122"/>
              </a:rPr>
              <a:t>GIF</a:t>
            </a:r>
            <a:r>
              <a:rPr lang="zh-CN" altLang="en-US" dirty="0">
                <a:latin typeface="Times New Roman" panose="02020603050405020304" pitchFamily="18" charset="0"/>
                <a:ea typeface="楷体" panose="02010609060101010101" pitchFamily="49" charset="-122"/>
                <a:cs typeface="Times New Roman + SimSun" panose="02020603050405020304" pitchFamily="18" charset="-122"/>
              </a:rPr>
              <a:t>动图</a:t>
            </a:r>
            <a:endParaRPr lang="en-US" altLang="zh-CN" dirty="0">
              <a:latin typeface="Times New Roman" panose="02020603050405020304" pitchFamily="18" charset="0"/>
              <a:ea typeface="楷体" panose="02010609060101010101" pitchFamily="49" charset="-122"/>
              <a:cs typeface="Times New Roman + SimSun" panose="02020603050405020304" pitchFamily="18" charset="-122"/>
            </a:endParaRPr>
          </a:p>
          <a:p>
            <a:pPr marL="342900" indent="-342900">
              <a:lnSpc>
                <a:spcPct val="150000"/>
              </a:lnSpc>
              <a:buFont typeface="Arial" panose="020B0604020202020204" pitchFamily="34" charset="0"/>
              <a:buChar char="•"/>
            </a:pPr>
            <a:r>
              <a:rPr lang="zh-CN" altLang="en-US" sz="1800" dirty="0">
                <a:latin typeface="Times New Roman" panose="02020603050405020304" pitchFamily="18" charset="0"/>
                <a:ea typeface="楷体" panose="02010609060101010101" pitchFamily="49" charset="-122"/>
                <a:cs typeface="Times New Roman" panose="02020603050405020304" pitchFamily="18" charset="0"/>
              </a:rPr>
              <a:t>极端降水事件在华南地区频发，这与之前的洪涝灾害可视化相吻合</a:t>
            </a:r>
            <a:endParaRPr lang="en-US" altLang="zh-CN" sz="1800" dirty="0">
              <a:latin typeface="Times New Roman" panose="02020603050405020304" pitchFamily="18" charset="0"/>
              <a:ea typeface="楷体" panose="02010609060101010101" pitchFamily="49" charset="-122"/>
              <a:cs typeface="Times New Roman" panose="02020603050405020304" pitchFamily="18" charset="0"/>
            </a:endParaRPr>
          </a:p>
          <a:p>
            <a:pPr marL="342900" indent="-342900">
              <a:lnSpc>
                <a:spcPct val="150000"/>
              </a:lnSpc>
              <a:buFont typeface="Arial" panose="020B0604020202020204" pitchFamily="34" charset="0"/>
              <a:buChar char="•"/>
            </a:pPr>
            <a:r>
              <a:rPr lang="zh-CN" altLang="en-US" dirty="0">
                <a:latin typeface="Times New Roman" panose="02020603050405020304" pitchFamily="18" charset="0"/>
                <a:ea typeface="楷体" panose="02010609060101010101" pitchFamily="49" charset="-122"/>
                <a:cs typeface="Times New Roman" panose="02020603050405020304" pitchFamily="18" charset="0"/>
              </a:rPr>
              <a:t>除此之外，极端降水也在黄淮地区、长江流域频发，</a:t>
            </a:r>
            <a:r>
              <a:rPr lang="zh-CN" altLang="en-US" b="0" i="0" dirty="0">
                <a:solidFill>
                  <a:srgbClr val="000000"/>
                </a:solidFill>
                <a:effectLst/>
                <a:latin typeface="Times New Roman" panose="02020603050405020304" pitchFamily="18" charset="0"/>
                <a:ea typeface="楷体" panose="02010609060101010101" pitchFamily="49" charset="-122"/>
              </a:rPr>
              <a:t>与这些地区洪涝灾害频发的现实情况一致</a:t>
            </a:r>
            <a:endParaRPr lang="en-US" altLang="zh-CN" dirty="0">
              <a:latin typeface="Times New Roman" panose="02020603050405020304" pitchFamily="18" charset="0"/>
              <a:ea typeface="楷体" panose="02010609060101010101" pitchFamily="49" charset="-122"/>
              <a:cs typeface="Times New Roman + SimSun" panose="02020603050405020304" pitchFamily="18" charset="-122"/>
            </a:endParaRPr>
          </a:p>
        </p:txBody>
      </p:sp>
      <p:pic>
        <p:nvPicPr>
          <p:cNvPr id="8" name="图片 7">
            <a:extLst>
              <a:ext uri="{FF2B5EF4-FFF2-40B4-BE49-F238E27FC236}">
                <a16:creationId xmlns:a16="http://schemas.microsoft.com/office/drawing/2014/main" id="{FB1CA804-1C31-3EA2-A416-C2051A4F41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70028" y="3038080"/>
            <a:ext cx="4114800" cy="3298204"/>
          </a:xfrm>
          <a:prstGeom prst="rect">
            <a:avLst/>
          </a:prstGeom>
        </p:spPr>
      </p:pic>
      <p:pic>
        <p:nvPicPr>
          <p:cNvPr id="7" name="图片 6">
            <a:extLst>
              <a:ext uri="{FF2B5EF4-FFF2-40B4-BE49-F238E27FC236}">
                <a16:creationId xmlns:a16="http://schemas.microsoft.com/office/drawing/2014/main" id="{D3FA276E-2C32-EE9F-0D84-345E72C0D7F3}"/>
              </a:ext>
            </a:extLst>
          </p:cNvPr>
          <p:cNvPicPr>
            <a:picLocks noChangeAspect="1"/>
          </p:cNvPicPr>
          <p:nvPr/>
        </p:nvPicPr>
        <p:blipFill>
          <a:blip r:embed="rId4"/>
          <a:srcRect l="7904" t="10327" r="34728" b="2083"/>
          <a:stretch/>
        </p:blipFill>
        <p:spPr>
          <a:xfrm>
            <a:off x="7383023" y="830224"/>
            <a:ext cx="3874257" cy="2394864"/>
          </a:xfrm>
          <a:prstGeom prst="rect">
            <a:avLst/>
          </a:prstGeom>
        </p:spPr>
      </p:pic>
    </p:spTree>
    <p:extLst>
      <p:ext uri="{BB962C8B-B14F-4D97-AF65-F5344CB8AC3E}">
        <p14:creationId xmlns:p14="http://schemas.microsoft.com/office/powerpoint/2010/main" val="378260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513104" y="481427"/>
            <a:ext cx="6094070" cy="706755"/>
          </a:xfrm>
          <a:prstGeom prst="rect">
            <a:avLst/>
          </a:prstGeom>
          <a:noFill/>
        </p:spPr>
        <p:txBody>
          <a:bodyPr wrap="square">
            <a:spAutoFit/>
          </a:bodyPr>
          <a:lstStyle/>
          <a:p>
            <a:r>
              <a:rPr lang="zh-CN" altLang="en-US" sz="4000" dirty="0">
                <a:latin typeface="Times New Roman" panose="02020603050405020304" pitchFamily="18" charset="0"/>
                <a:ea typeface="楷体" panose="02010609060101010101" pitchFamily="49" charset="-122"/>
              </a:rPr>
              <a:t>目录</a:t>
            </a:r>
            <a:endParaRPr lang="zh-CN" altLang="en-US" sz="4800" dirty="0">
              <a:latin typeface="Times New Roman" panose="02020603050405020304" pitchFamily="18" charset="0"/>
              <a:ea typeface="楷体" panose="02010609060101010101" pitchFamily="49" charset="-122"/>
            </a:endParaRPr>
          </a:p>
        </p:txBody>
      </p:sp>
      <p:sp>
        <p:nvSpPr>
          <p:cNvPr id="5" name="矩形 4"/>
          <p:cNvSpPr/>
          <p:nvPr/>
        </p:nvSpPr>
        <p:spPr>
          <a:xfrm flipV="1">
            <a:off x="530394" y="1218346"/>
            <a:ext cx="2802187" cy="1066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sz="100" dirty="0">
              <a:latin typeface="Palatino Linotype" panose="02040502050505030304" pitchFamily="18" charset="0"/>
            </a:endParaRPr>
          </a:p>
        </p:txBody>
      </p:sp>
      <p:sp>
        <p:nvSpPr>
          <p:cNvPr id="4" name="矩形 3"/>
          <p:cNvSpPr/>
          <p:nvPr/>
        </p:nvSpPr>
        <p:spPr>
          <a:xfrm>
            <a:off x="704810" y="1983521"/>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01</a:t>
            </a:r>
            <a:endParaRPr lang="zh-CN" altLang="en-US" sz="2000" dirty="0">
              <a:latin typeface="Times New Roman" panose="02020603050405020304" pitchFamily="18" charset="0"/>
              <a:ea typeface="楷体" panose="02010609060101010101" pitchFamily="49" charset="-122"/>
            </a:endParaRPr>
          </a:p>
        </p:txBody>
      </p:sp>
      <p:sp>
        <p:nvSpPr>
          <p:cNvPr id="11" name="文本框 10"/>
          <p:cNvSpPr txBox="1"/>
          <p:nvPr/>
        </p:nvSpPr>
        <p:spPr>
          <a:xfrm>
            <a:off x="1342801" y="1970545"/>
            <a:ext cx="5520279"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latin typeface="Times New Roman" panose="02020603050405020304" pitchFamily="18" charset="0"/>
                <a:ea typeface="楷体" panose="02010609060101010101" pitchFamily="49" charset="-122"/>
              </a:rPr>
              <a:t>应急物资分类体系（调研任务）</a:t>
            </a:r>
            <a:endParaRPr lang="en-US" altLang="zh-CN" sz="2400" dirty="0">
              <a:latin typeface="Times New Roman" panose="02020603050405020304" pitchFamily="18" charset="0"/>
              <a:ea typeface="楷体" panose="02010609060101010101" pitchFamily="49" charset="-122"/>
            </a:endParaRPr>
          </a:p>
        </p:txBody>
      </p:sp>
      <p:sp>
        <p:nvSpPr>
          <p:cNvPr id="19" name="矩形 18"/>
          <p:cNvSpPr/>
          <p:nvPr/>
        </p:nvSpPr>
        <p:spPr>
          <a:xfrm>
            <a:off x="704810" y="3969800"/>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03</a:t>
            </a:r>
            <a:endParaRPr lang="zh-CN" altLang="en-US" sz="2000" dirty="0">
              <a:latin typeface="Times New Roman" panose="02020603050405020304" pitchFamily="18" charset="0"/>
              <a:ea typeface="楷体" panose="02010609060101010101" pitchFamily="49" charset="-122"/>
            </a:endParaRPr>
          </a:p>
        </p:txBody>
      </p:sp>
      <p:sp>
        <p:nvSpPr>
          <p:cNvPr id="20" name="文本框 19"/>
          <p:cNvSpPr txBox="1"/>
          <p:nvPr/>
        </p:nvSpPr>
        <p:spPr>
          <a:xfrm>
            <a:off x="1342801" y="3949204"/>
            <a:ext cx="5037679"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人口及灾难分布可视化（工具任务）</a:t>
            </a:r>
            <a:endParaRPr lang="en-GB" sz="2400" dirty="0">
              <a:solidFill>
                <a:schemeClr val="tx1">
                  <a:lumMod val="50000"/>
                  <a:lumOff val="50000"/>
                </a:schemeClr>
              </a:solidFill>
              <a:latin typeface="Times New Roman" panose="02020603050405020304" pitchFamily="18" charset="0"/>
              <a:ea typeface="楷体" panose="02010609060101010101" pitchFamily="49" charset="-122"/>
            </a:endParaRPr>
          </a:p>
        </p:txBody>
      </p:sp>
      <p:sp>
        <p:nvSpPr>
          <p:cNvPr id="24" name="矩形 23"/>
          <p:cNvSpPr/>
          <p:nvPr/>
        </p:nvSpPr>
        <p:spPr>
          <a:xfrm>
            <a:off x="704810" y="4947465"/>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04</a:t>
            </a:r>
            <a:endParaRPr lang="zh-CN" altLang="en-US" sz="2000" dirty="0">
              <a:latin typeface="Times New Roman" panose="02020603050405020304" pitchFamily="18" charset="0"/>
              <a:ea typeface="楷体" panose="02010609060101010101" pitchFamily="49" charset="-122"/>
            </a:endParaRPr>
          </a:p>
        </p:txBody>
      </p:sp>
      <p:sp>
        <p:nvSpPr>
          <p:cNvPr id="25" name="文本框 24"/>
          <p:cNvSpPr txBox="1"/>
          <p:nvPr/>
        </p:nvSpPr>
        <p:spPr>
          <a:xfrm>
            <a:off x="1342799" y="4923059"/>
            <a:ext cx="2588171"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总结</a:t>
            </a:r>
          </a:p>
        </p:txBody>
      </p:sp>
      <p:sp>
        <p:nvSpPr>
          <p:cNvPr id="8" name="矩形 7"/>
          <p:cNvSpPr/>
          <p:nvPr/>
        </p:nvSpPr>
        <p:spPr>
          <a:xfrm>
            <a:off x="704810" y="2962373"/>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02</a:t>
            </a:r>
            <a:endParaRPr lang="zh-CN" altLang="en-US" sz="2000" dirty="0">
              <a:latin typeface="Times New Roman" panose="02020603050405020304" pitchFamily="18" charset="0"/>
              <a:ea typeface="楷体" panose="02010609060101010101" pitchFamily="49" charset="-122"/>
            </a:endParaRPr>
          </a:p>
        </p:txBody>
      </p:sp>
      <p:sp>
        <p:nvSpPr>
          <p:cNvPr id="9" name="文本框 8"/>
          <p:cNvSpPr txBox="1"/>
          <p:nvPr/>
        </p:nvSpPr>
        <p:spPr>
          <a:xfrm>
            <a:off x="1343024" y="2945587"/>
            <a:ext cx="6957696" cy="424732"/>
          </a:xfrm>
          <a:prstGeom prst="rect">
            <a:avLst/>
          </a:prstGeom>
          <a:noFill/>
        </p:spPr>
        <p:txBody>
          <a:bodyPr wrap="square" rtlCol="0">
            <a:spAutoFit/>
          </a:bodyPr>
          <a:lstStyle/>
          <a:p>
            <a:pPr algn="l">
              <a:lnSpc>
                <a:spcPct val="90000"/>
              </a:lnSpc>
              <a:spcBef>
                <a:spcPts val="1000"/>
              </a:spcBef>
              <a:buClrTx/>
              <a:buSzTx/>
              <a:buFont typeface="Arial" panose="020B0604020202020204" pitchFamily="34" charset="0"/>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新时期与新形势人民群众需求的变化（调研任务）</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3DDF98-278C-5C6B-1D99-85C1986703C7}"/>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04904DB3-AEEB-A927-0961-00316DAA03C8}"/>
              </a:ext>
            </a:extLst>
          </p:cNvPr>
          <p:cNvSpPr txBox="1"/>
          <p:nvPr/>
        </p:nvSpPr>
        <p:spPr>
          <a:xfrm>
            <a:off x="513104" y="481427"/>
            <a:ext cx="6094070" cy="706755"/>
          </a:xfrm>
          <a:prstGeom prst="rect">
            <a:avLst/>
          </a:prstGeom>
          <a:noFill/>
        </p:spPr>
        <p:txBody>
          <a:bodyPr wrap="square">
            <a:spAutoFit/>
          </a:bodyPr>
          <a:lstStyle/>
          <a:p>
            <a:r>
              <a:rPr lang="zh-CN" altLang="en-US" sz="4000" dirty="0">
                <a:latin typeface="Times New Roman" panose="02020603050405020304" pitchFamily="18" charset="0"/>
                <a:ea typeface="楷体" panose="02010609060101010101" pitchFamily="49" charset="-122"/>
              </a:rPr>
              <a:t>目录</a:t>
            </a:r>
            <a:endParaRPr lang="zh-CN" altLang="en-US" sz="4800" dirty="0">
              <a:latin typeface="Times New Roman" panose="02020603050405020304" pitchFamily="18" charset="0"/>
              <a:ea typeface="楷体" panose="02010609060101010101" pitchFamily="49" charset="-122"/>
            </a:endParaRPr>
          </a:p>
        </p:txBody>
      </p:sp>
      <p:sp>
        <p:nvSpPr>
          <p:cNvPr id="5" name="矩形 4">
            <a:extLst>
              <a:ext uri="{FF2B5EF4-FFF2-40B4-BE49-F238E27FC236}">
                <a16:creationId xmlns:a16="http://schemas.microsoft.com/office/drawing/2014/main" id="{1F1F2E6C-C475-3729-D635-6B69F3D83F75}"/>
              </a:ext>
            </a:extLst>
          </p:cNvPr>
          <p:cNvSpPr/>
          <p:nvPr/>
        </p:nvSpPr>
        <p:spPr>
          <a:xfrm flipV="1">
            <a:off x="530394" y="1218346"/>
            <a:ext cx="2802187" cy="1066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sz="100" dirty="0">
              <a:latin typeface="Palatino Linotype" panose="02040502050505030304" pitchFamily="18" charset="0"/>
            </a:endParaRPr>
          </a:p>
        </p:txBody>
      </p:sp>
      <p:sp>
        <p:nvSpPr>
          <p:cNvPr id="4" name="矩形 3">
            <a:extLst>
              <a:ext uri="{FF2B5EF4-FFF2-40B4-BE49-F238E27FC236}">
                <a16:creationId xmlns:a16="http://schemas.microsoft.com/office/drawing/2014/main" id="{72EC26D9-EF6C-7A2B-607A-301CEAD1E0EC}"/>
              </a:ext>
            </a:extLst>
          </p:cNvPr>
          <p:cNvSpPr/>
          <p:nvPr/>
        </p:nvSpPr>
        <p:spPr>
          <a:xfrm>
            <a:off x="704810" y="1983521"/>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01</a:t>
            </a:r>
            <a:endParaRPr lang="zh-CN" altLang="en-US" sz="2000" dirty="0">
              <a:latin typeface="Times New Roman" panose="02020603050405020304" pitchFamily="18" charset="0"/>
              <a:ea typeface="楷体" panose="02010609060101010101" pitchFamily="49" charset="-122"/>
            </a:endParaRPr>
          </a:p>
        </p:txBody>
      </p:sp>
      <p:sp>
        <p:nvSpPr>
          <p:cNvPr id="11" name="文本框 10">
            <a:extLst>
              <a:ext uri="{FF2B5EF4-FFF2-40B4-BE49-F238E27FC236}">
                <a16:creationId xmlns:a16="http://schemas.microsoft.com/office/drawing/2014/main" id="{62E92A06-7BC6-602C-89F5-9812F92F82F8}"/>
              </a:ext>
            </a:extLst>
          </p:cNvPr>
          <p:cNvSpPr txBox="1"/>
          <p:nvPr/>
        </p:nvSpPr>
        <p:spPr>
          <a:xfrm>
            <a:off x="1342801" y="1970545"/>
            <a:ext cx="5520279"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应急物资分类体系（调研任务）</a:t>
            </a:r>
            <a:endParaRPr lang="en-US" altLang="zh-CN" sz="2400" dirty="0">
              <a:solidFill>
                <a:schemeClr val="tx1">
                  <a:lumMod val="50000"/>
                  <a:lumOff val="50000"/>
                </a:schemeClr>
              </a:solidFill>
              <a:latin typeface="Times New Roman" panose="02020603050405020304" pitchFamily="18" charset="0"/>
              <a:ea typeface="楷体" panose="02010609060101010101" pitchFamily="49" charset="-122"/>
            </a:endParaRPr>
          </a:p>
        </p:txBody>
      </p:sp>
      <p:sp>
        <p:nvSpPr>
          <p:cNvPr id="19" name="矩形 18">
            <a:extLst>
              <a:ext uri="{FF2B5EF4-FFF2-40B4-BE49-F238E27FC236}">
                <a16:creationId xmlns:a16="http://schemas.microsoft.com/office/drawing/2014/main" id="{B72CAB1C-2D52-5784-7283-0014AF7367BE}"/>
              </a:ext>
            </a:extLst>
          </p:cNvPr>
          <p:cNvSpPr/>
          <p:nvPr/>
        </p:nvSpPr>
        <p:spPr>
          <a:xfrm>
            <a:off x="704810" y="3969800"/>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03</a:t>
            </a:r>
            <a:endParaRPr lang="zh-CN" altLang="en-US" sz="2000" dirty="0">
              <a:latin typeface="Times New Roman" panose="02020603050405020304" pitchFamily="18" charset="0"/>
              <a:ea typeface="楷体" panose="02010609060101010101" pitchFamily="49" charset="-122"/>
            </a:endParaRPr>
          </a:p>
        </p:txBody>
      </p:sp>
      <p:sp>
        <p:nvSpPr>
          <p:cNvPr id="20" name="文本框 19">
            <a:extLst>
              <a:ext uri="{FF2B5EF4-FFF2-40B4-BE49-F238E27FC236}">
                <a16:creationId xmlns:a16="http://schemas.microsoft.com/office/drawing/2014/main" id="{84422B8A-CC8B-7DA5-816C-CAD271E998F4}"/>
              </a:ext>
            </a:extLst>
          </p:cNvPr>
          <p:cNvSpPr txBox="1"/>
          <p:nvPr/>
        </p:nvSpPr>
        <p:spPr>
          <a:xfrm>
            <a:off x="1342801" y="3949204"/>
            <a:ext cx="5037679"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人口及灾难分布可视化</a:t>
            </a:r>
            <a:r>
              <a:rPr lang="zh-CN" altLang="en-US" sz="2400" dirty="0">
                <a:solidFill>
                  <a:srgbClr val="7F7F7F"/>
                </a:solidFill>
                <a:latin typeface="Times New Roman" panose="02020603050405020304" pitchFamily="18" charset="0"/>
                <a:ea typeface="楷体" panose="02010609060101010101" pitchFamily="49" charset="-122"/>
              </a:rPr>
              <a:t>（工具任务）</a:t>
            </a:r>
            <a:endParaRPr lang="en-GB" sz="2400" dirty="0">
              <a:solidFill>
                <a:srgbClr val="7F7F7F"/>
              </a:solidFill>
              <a:latin typeface="Times New Roman" panose="02020603050405020304" pitchFamily="18" charset="0"/>
              <a:ea typeface="楷体" panose="02010609060101010101" pitchFamily="49" charset="-122"/>
            </a:endParaRPr>
          </a:p>
        </p:txBody>
      </p:sp>
      <p:sp>
        <p:nvSpPr>
          <p:cNvPr id="24" name="矩形 23">
            <a:extLst>
              <a:ext uri="{FF2B5EF4-FFF2-40B4-BE49-F238E27FC236}">
                <a16:creationId xmlns:a16="http://schemas.microsoft.com/office/drawing/2014/main" id="{11BC07C2-5B8B-65E3-CAFC-FB4F524ADD4F}"/>
              </a:ext>
            </a:extLst>
          </p:cNvPr>
          <p:cNvSpPr/>
          <p:nvPr/>
        </p:nvSpPr>
        <p:spPr>
          <a:xfrm>
            <a:off x="704810" y="4947465"/>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04</a:t>
            </a:r>
            <a:endParaRPr lang="zh-CN" altLang="en-US" sz="2000" dirty="0">
              <a:latin typeface="Times New Roman" panose="02020603050405020304" pitchFamily="18" charset="0"/>
              <a:ea typeface="楷体" panose="02010609060101010101" pitchFamily="49" charset="-122"/>
            </a:endParaRPr>
          </a:p>
        </p:txBody>
      </p:sp>
      <p:sp>
        <p:nvSpPr>
          <p:cNvPr id="25" name="文本框 24">
            <a:extLst>
              <a:ext uri="{FF2B5EF4-FFF2-40B4-BE49-F238E27FC236}">
                <a16:creationId xmlns:a16="http://schemas.microsoft.com/office/drawing/2014/main" id="{3E2F09A8-B5E3-D89B-D577-3A4EE383F379}"/>
              </a:ext>
            </a:extLst>
          </p:cNvPr>
          <p:cNvSpPr txBox="1"/>
          <p:nvPr/>
        </p:nvSpPr>
        <p:spPr>
          <a:xfrm>
            <a:off x="1342799" y="4923059"/>
            <a:ext cx="2588171"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latin typeface="Times New Roman" panose="02020603050405020304" pitchFamily="18" charset="0"/>
                <a:ea typeface="楷体" panose="02010609060101010101" pitchFamily="49" charset="-122"/>
              </a:rPr>
              <a:t>总结</a:t>
            </a:r>
            <a:endParaRPr lang="en-GB" sz="2400" dirty="0">
              <a:latin typeface="Times New Roman" panose="02020603050405020304" pitchFamily="18" charset="0"/>
              <a:ea typeface="楷体" panose="02010609060101010101" pitchFamily="49" charset="-122"/>
            </a:endParaRPr>
          </a:p>
        </p:txBody>
      </p:sp>
      <p:sp>
        <p:nvSpPr>
          <p:cNvPr id="8" name="矩形 7">
            <a:extLst>
              <a:ext uri="{FF2B5EF4-FFF2-40B4-BE49-F238E27FC236}">
                <a16:creationId xmlns:a16="http://schemas.microsoft.com/office/drawing/2014/main" id="{0A1AEF7D-6A29-0CAE-2DC9-25A2943BFB4A}"/>
              </a:ext>
            </a:extLst>
          </p:cNvPr>
          <p:cNvSpPr/>
          <p:nvPr/>
        </p:nvSpPr>
        <p:spPr>
          <a:xfrm>
            <a:off x="704810" y="2962373"/>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02</a:t>
            </a:r>
            <a:endParaRPr lang="zh-CN" altLang="en-US" sz="2000" dirty="0">
              <a:latin typeface="Times New Roman" panose="02020603050405020304" pitchFamily="18" charset="0"/>
              <a:ea typeface="楷体" panose="02010609060101010101" pitchFamily="49" charset="-122"/>
            </a:endParaRPr>
          </a:p>
        </p:txBody>
      </p:sp>
      <p:sp>
        <p:nvSpPr>
          <p:cNvPr id="9" name="文本框 8">
            <a:extLst>
              <a:ext uri="{FF2B5EF4-FFF2-40B4-BE49-F238E27FC236}">
                <a16:creationId xmlns:a16="http://schemas.microsoft.com/office/drawing/2014/main" id="{93CAC131-EF96-B7CC-2A55-6B97B27793F1}"/>
              </a:ext>
            </a:extLst>
          </p:cNvPr>
          <p:cNvSpPr txBox="1"/>
          <p:nvPr/>
        </p:nvSpPr>
        <p:spPr>
          <a:xfrm>
            <a:off x="1343024" y="2945587"/>
            <a:ext cx="6957696" cy="424732"/>
          </a:xfrm>
          <a:prstGeom prst="rect">
            <a:avLst/>
          </a:prstGeom>
          <a:noFill/>
        </p:spPr>
        <p:txBody>
          <a:bodyPr wrap="square" rtlCol="0">
            <a:spAutoFit/>
          </a:bodyPr>
          <a:lstStyle/>
          <a:p>
            <a:pPr>
              <a:lnSpc>
                <a:spcPct val="90000"/>
              </a:lnSpc>
              <a:spcBef>
                <a:spcPts val="1000"/>
              </a:spcBef>
              <a:buClrTx/>
              <a:buSzTx/>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新时期与新形势人民群众需求的变化（调研任务）</a:t>
            </a:r>
          </a:p>
        </p:txBody>
      </p:sp>
    </p:spTree>
    <p:extLst>
      <p:ext uri="{BB962C8B-B14F-4D97-AF65-F5344CB8AC3E}">
        <p14:creationId xmlns:p14="http://schemas.microsoft.com/office/powerpoint/2010/main" val="2627833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总结</a:t>
            </a:r>
            <a:r>
              <a:rPr lang="en-US" altLang="zh-CN" sz="1200" dirty="0">
                <a:solidFill>
                  <a:schemeClr val="tx1">
                    <a:lumMod val="65000"/>
                    <a:lumOff val="35000"/>
                  </a:schemeClr>
                </a:solidFill>
                <a:latin typeface="Times New Roman" panose="02020603050405020304" pitchFamily="18" charset="0"/>
                <a:ea typeface="楷体" panose="02010609060101010101" pitchFamily="49" charset="-122"/>
              </a:rPr>
              <a:t>——</a:t>
            </a:r>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调研任务</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sp>
        <p:nvSpPr>
          <p:cNvPr id="42" name="椭圆 41"/>
          <p:cNvSpPr>
            <a:spLocks noChangeAspect="1"/>
          </p:cNvSpPr>
          <p:nvPr/>
        </p:nvSpPr>
        <p:spPr>
          <a:xfrm>
            <a:off x="10607828" y="305820"/>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日期占位符 15">
            <a:extLst>
              <a:ext uri="{FF2B5EF4-FFF2-40B4-BE49-F238E27FC236}">
                <a16:creationId xmlns:a16="http://schemas.microsoft.com/office/drawing/2014/main" id="{F33BC3C8-A1EC-0BCC-E5CE-8424DDB65770}"/>
              </a:ext>
            </a:extLst>
          </p:cNvPr>
          <p:cNvSpPr>
            <a:spLocks noGrp="1"/>
          </p:cNvSpPr>
          <p:nvPr>
            <p:ph type="dt" sz="half" idx="10"/>
          </p:nvPr>
        </p:nvSpPr>
        <p:spPr/>
        <p:txBody>
          <a:bodyPr/>
          <a:lstStyle/>
          <a:p>
            <a:fld id="{E383C2EB-D3B8-4376-900D-4DA6AFEEA6A8}"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7" name="页脚占位符 16">
            <a:extLst>
              <a:ext uri="{FF2B5EF4-FFF2-40B4-BE49-F238E27FC236}">
                <a16:creationId xmlns:a16="http://schemas.microsoft.com/office/drawing/2014/main" id="{13E0EBBA-8304-C5C3-B5B7-DDB9BC50DDF0}"/>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9" name="灯片编号占位符 18">
            <a:extLst>
              <a:ext uri="{FF2B5EF4-FFF2-40B4-BE49-F238E27FC236}">
                <a16:creationId xmlns:a16="http://schemas.microsoft.com/office/drawing/2014/main" id="{5BA0CC80-0C50-5FDC-77E4-FD9393B2C199}"/>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21</a:t>
            </a:fld>
            <a:endParaRPr lang="zh-CN" altLang="en-US">
              <a:latin typeface="Times New Roman" panose="02020603050405020304" pitchFamily="18" charset="0"/>
              <a:ea typeface="楷体" panose="02010609060101010101" pitchFamily="49" charset="-122"/>
            </a:endParaRPr>
          </a:p>
        </p:txBody>
      </p:sp>
      <p:sp>
        <p:nvSpPr>
          <p:cNvPr id="20" name="文本框 19">
            <a:extLst>
              <a:ext uri="{FF2B5EF4-FFF2-40B4-BE49-F238E27FC236}">
                <a16:creationId xmlns:a16="http://schemas.microsoft.com/office/drawing/2014/main" id="{DBA73D27-C19D-3AD7-C8D0-10F0676E1634}"/>
              </a:ext>
            </a:extLst>
          </p:cNvPr>
          <p:cNvSpPr txBox="1"/>
          <p:nvPr/>
        </p:nvSpPr>
        <p:spPr>
          <a:xfrm>
            <a:off x="472440" y="1993393"/>
            <a:ext cx="11247120" cy="2674065"/>
          </a:xfrm>
          <a:prstGeom prst="rect">
            <a:avLst/>
          </a:prstGeom>
          <a:noFill/>
        </p:spPr>
        <p:txBody>
          <a:bodyPr wrap="square" rtlCol="0">
            <a:spAutoFit/>
          </a:bodyPr>
          <a:lstStyle/>
          <a:p>
            <a:pPr>
              <a:lnSpc>
                <a:spcPct val="150000"/>
              </a:lnSpc>
            </a:pPr>
            <a:r>
              <a:rPr lang="zh-CN" altLang="en-US" sz="2400" b="1" dirty="0">
                <a:latin typeface="Times New Roman" panose="02020603050405020304" pitchFamily="18" charset="0"/>
                <a:ea typeface="楷体" panose="02010609060101010101" pitchFamily="49" charset="-122"/>
              </a:rPr>
              <a:t>调研任务</a:t>
            </a:r>
            <a:endParaRPr lang="en-US" altLang="zh-CN" sz="1600" b="1" dirty="0"/>
          </a:p>
          <a:p>
            <a:pPr marL="285750" indent="-285750">
              <a:lnSpc>
                <a:spcPct val="150000"/>
              </a:lnSpc>
              <a:buFont typeface="Arial" panose="020B0604020202020204" pitchFamily="34" charset="0"/>
              <a:buChar char="•"/>
            </a:pPr>
            <a:r>
              <a:rPr lang="zh-CN" altLang="en-US" dirty="0"/>
              <a:t>我国应急物资分类与编码依照</a:t>
            </a:r>
            <a:r>
              <a:rPr lang="en-US" altLang="zh-CN" dirty="0">
                <a:latin typeface="Times New Roman" panose="02020603050405020304" pitchFamily="18" charset="0"/>
                <a:ea typeface="楷体" panose="02010609060101010101" pitchFamily="49" charset="-122"/>
              </a:rPr>
              <a:t>GB/T 38565-2020</a:t>
            </a:r>
            <a:r>
              <a:rPr lang="zh-CN" altLang="en-US" dirty="0">
                <a:latin typeface="Times New Roman" panose="02020603050405020304" pitchFamily="18" charset="0"/>
                <a:ea typeface="楷体" panose="02010609060101010101" pitchFamily="49" charset="-122"/>
              </a:rPr>
              <a:t>，使用</a:t>
            </a:r>
            <a:r>
              <a:rPr lang="zh-CN" altLang="en-US" b="1" dirty="0">
                <a:latin typeface="Times New Roman" panose="02020603050405020304" pitchFamily="18" charset="0"/>
                <a:ea typeface="楷体" panose="02010609060101010101" pitchFamily="49" charset="-122"/>
              </a:rPr>
              <a:t>线分类法</a:t>
            </a:r>
            <a:r>
              <a:rPr lang="zh-CN" altLang="en-US" dirty="0">
                <a:latin typeface="Times New Roman" panose="02020603050405020304" pitchFamily="18" charset="0"/>
                <a:ea typeface="楷体" panose="02010609060101010101" pitchFamily="49" charset="-122"/>
              </a:rPr>
              <a:t>构建“</a:t>
            </a:r>
            <a:r>
              <a:rPr lang="zh-CN" altLang="en-US" b="1" dirty="0">
                <a:latin typeface="Times New Roman" panose="02020603050405020304" pitchFamily="18" charset="0"/>
                <a:ea typeface="楷体" panose="02010609060101010101" pitchFamily="49" charset="-122"/>
              </a:rPr>
              <a:t>目标</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任务</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作业</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物资</a:t>
            </a:r>
            <a:r>
              <a:rPr lang="zh-CN" altLang="en-US" dirty="0">
                <a:latin typeface="Times New Roman" panose="02020603050405020304" pitchFamily="18" charset="0"/>
                <a:ea typeface="楷体" panose="02010609060101010101" pitchFamily="49" charset="-122"/>
              </a:rPr>
              <a:t>”四层级分类体系。优先按照</a:t>
            </a:r>
            <a:r>
              <a:rPr lang="zh-CN" altLang="en-US" b="1" i="0" dirty="0">
                <a:solidFill>
                  <a:srgbClr val="000000"/>
                </a:solidFill>
                <a:effectLst/>
                <a:latin typeface="Times New Roman" panose="02020603050405020304" pitchFamily="18" charset="0"/>
                <a:ea typeface="楷体" panose="02010609060101010101" pitchFamily="49" charset="-122"/>
              </a:rPr>
              <a:t>应急管理业务功能及用途</a:t>
            </a:r>
            <a:r>
              <a:rPr lang="zh-CN" altLang="en-US" i="0" dirty="0">
                <a:solidFill>
                  <a:srgbClr val="000000"/>
                </a:solidFill>
                <a:effectLst/>
                <a:latin typeface="Times New Roman" panose="02020603050405020304" pitchFamily="18" charset="0"/>
                <a:ea typeface="楷体" panose="02010609060101010101" pitchFamily="49" charset="-122"/>
              </a:rPr>
              <a:t>的依据分类，并兼顾</a:t>
            </a:r>
            <a:r>
              <a:rPr lang="zh-CN" altLang="en-US" b="1" i="0" dirty="0">
                <a:solidFill>
                  <a:srgbClr val="000000"/>
                </a:solidFill>
                <a:effectLst/>
                <a:latin typeface="Times New Roman" panose="02020603050405020304" pitchFamily="18" charset="0"/>
                <a:ea typeface="楷体" panose="02010609060101010101" pitchFamily="49" charset="-122"/>
              </a:rPr>
              <a:t>科学性、系统性、可扩延性、兼容性、综合实用性</a:t>
            </a:r>
            <a:r>
              <a:rPr lang="zh-CN" altLang="en-US" i="0" dirty="0">
                <a:solidFill>
                  <a:srgbClr val="000000"/>
                </a:solidFill>
                <a:effectLst/>
                <a:latin typeface="Times New Roman" panose="02020603050405020304" pitchFamily="18" charset="0"/>
                <a:ea typeface="楷体" panose="02010609060101010101" pitchFamily="49" charset="-122"/>
              </a:rPr>
              <a:t>五个主要国标分类原则。</a:t>
            </a:r>
            <a:endParaRPr lang="en-US" altLang="zh-CN" i="0" dirty="0">
              <a:solidFill>
                <a:srgbClr val="000000"/>
              </a:solidFill>
              <a:effectLst/>
              <a:latin typeface="Times New Roman" panose="02020603050405020304" pitchFamily="18" charset="0"/>
              <a:ea typeface="楷体" panose="02010609060101010101" pitchFamily="49" charset="-122"/>
            </a:endParaRPr>
          </a:p>
          <a:p>
            <a:pPr marL="285750" indent="-285750">
              <a:lnSpc>
                <a:spcPct val="150000"/>
              </a:lnSpc>
              <a:buFont typeface="Arial" panose="020B0604020202020204" pitchFamily="34" charset="0"/>
              <a:buChar char="•"/>
            </a:pPr>
            <a:r>
              <a:rPr lang="zh-CN" altLang="en-US" b="0" i="0" dirty="0">
                <a:solidFill>
                  <a:srgbClr val="000000"/>
                </a:solidFill>
                <a:effectLst/>
                <a:latin typeface="Ubuntu" panose="020B0504030602030204" pitchFamily="34" charset="0"/>
              </a:rPr>
              <a:t>新时代应急物资保障需满足</a:t>
            </a:r>
            <a:r>
              <a:rPr lang="zh-CN" altLang="en-US" b="1" i="0" dirty="0">
                <a:solidFill>
                  <a:srgbClr val="000000"/>
                </a:solidFill>
                <a:effectLst/>
                <a:latin typeface="Ubuntu" panose="020B0504030602030204" pitchFamily="34" charset="0"/>
              </a:rPr>
              <a:t>可达性、针对性、科学性以及自主（多主体）储备</a:t>
            </a:r>
            <a:r>
              <a:rPr lang="zh-CN" altLang="en-US" b="0" i="0" dirty="0">
                <a:solidFill>
                  <a:srgbClr val="000000"/>
                </a:solidFill>
                <a:effectLst/>
                <a:latin typeface="Ubuntu" panose="020B0504030602030204" pitchFamily="34" charset="0"/>
              </a:rPr>
              <a:t>等更高要求，国家已出台相关</a:t>
            </a:r>
            <a:r>
              <a:rPr lang="en-US" altLang="zh-CN" b="0" i="0" dirty="0">
                <a:solidFill>
                  <a:srgbClr val="000000"/>
                </a:solidFill>
                <a:effectLst/>
                <a:latin typeface="Ubuntu" panose="020B0504030602030204" pitchFamily="34" charset="0"/>
              </a:rPr>
              <a:t>《</a:t>
            </a:r>
            <a:r>
              <a:rPr lang="zh-CN" altLang="en-US" b="0" i="0" dirty="0">
                <a:solidFill>
                  <a:srgbClr val="000000"/>
                </a:solidFill>
                <a:effectLst/>
                <a:latin typeface="Ubuntu" panose="020B0504030602030204" pitchFamily="34" charset="0"/>
              </a:rPr>
              <a:t>指导意见</a:t>
            </a:r>
            <a:r>
              <a:rPr lang="en-US" altLang="zh-CN" b="0" i="0" dirty="0">
                <a:solidFill>
                  <a:srgbClr val="000000"/>
                </a:solidFill>
                <a:effectLst/>
                <a:latin typeface="Ubuntu" panose="020B0504030602030204" pitchFamily="34" charset="0"/>
              </a:rPr>
              <a:t>》</a:t>
            </a:r>
            <a:r>
              <a:rPr lang="zh-CN" altLang="en-US" b="0" i="0" dirty="0">
                <a:solidFill>
                  <a:srgbClr val="000000"/>
                </a:solidFill>
                <a:effectLst/>
                <a:latin typeface="Ubuntu" panose="020B0504030602030204" pitchFamily="34" charset="0"/>
              </a:rPr>
              <a:t>推动应急体系升级，来满足人民新产生的需求</a:t>
            </a:r>
            <a:endParaRPr lang="en-US" altLang="zh-CN" dirty="0">
              <a:latin typeface="Times New Roman" panose="02020603050405020304" pitchFamily="18" charset="0"/>
              <a:ea typeface="楷体" panose="02010609060101010101" pitchFamily="49"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A3DEFC-4648-F71D-DA5A-5EAB6F27D701}"/>
            </a:ext>
          </a:extLst>
        </p:cNvPr>
        <p:cNvGrpSpPr/>
        <p:nvPr/>
      </p:nvGrpSpPr>
      <p:grpSpPr>
        <a:xfrm>
          <a:off x="0" y="0"/>
          <a:ext cx="0" cy="0"/>
          <a:chOff x="0" y="0"/>
          <a:chExt cx="0" cy="0"/>
        </a:xfrm>
      </p:grpSpPr>
      <p:sp>
        <p:nvSpPr>
          <p:cNvPr id="4" name="文本框 3">
            <a:extLst>
              <a:ext uri="{FF2B5EF4-FFF2-40B4-BE49-F238E27FC236}">
                <a16:creationId xmlns:a16="http://schemas.microsoft.com/office/drawing/2014/main" id="{114F1460-77ED-295C-DAFD-A8A71E5B6A70}"/>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总结</a:t>
            </a:r>
            <a:r>
              <a:rPr lang="en-US" altLang="zh-CN" sz="1200" dirty="0">
                <a:solidFill>
                  <a:schemeClr val="tx1">
                    <a:lumMod val="65000"/>
                    <a:lumOff val="35000"/>
                  </a:schemeClr>
                </a:solidFill>
                <a:latin typeface="Times New Roman" panose="02020603050405020304" pitchFamily="18" charset="0"/>
                <a:ea typeface="楷体" panose="02010609060101010101" pitchFamily="49" charset="-122"/>
              </a:rPr>
              <a:t>——</a:t>
            </a:r>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工具任务</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sp>
        <p:nvSpPr>
          <p:cNvPr id="42" name="椭圆 41">
            <a:extLst>
              <a:ext uri="{FF2B5EF4-FFF2-40B4-BE49-F238E27FC236}">
                <a16:creationId xmlns:a16="http://schemas.microsoft.com/office/drawing/2014/main" id="{AF21EC3D-EC56-7C64-45AE-8409693A9C2B}"/>
              </a:ext>
            </a:extLst>
          </p:cNvPr>
          <p:cNvSpPr>
            <a:spLocks noChangeAspect="1"/>
          </p:cNvSpPr>
          <p:nvPr/>
        </p:nvSpPr>
        <p:spPr>
          <a:xfrm>
            <a:off x="10776670" y="305418"/>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日期占位符 15">
            <a:extLst>
              <a:ext uri="{FF2B5EF4-FFF2-40B4-BE49-F238E27FC236}">
                <a16:creationId xmlns:a16="http://schemas.microsoft.com/office/drawing/2014/main" id="{6EF0FD12-0939-0DE6-AA69-EB0563E00D73}"/>
              </a:ext>
            </a:extLst>
          </p:cNvPr>
          <p:cNvSpPr>
            <a:spLocks noGrp="1"/>
          </p:cNvSpPr>
          <p:nvPr>
            <p:ph type="dt" sz="half" idx="10"/>
          </p:nvPr>
        </p:nvSpPr>
        <p:spPr/>
        <p:txBody>
          <a:bodyPr/>
          <a:lstStyle/>
          <a:p>
            <a:fld id="{E383C2EB-D3B8-4376-900D-4DA6AFEEA6A8}"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7" name="页脚占位符 16">
            <a:extLst>
              <a:ext uri="{FF2B5EF4-FFF2-40B4-BE49-F238E27FC236}">
                <a16:creationId xmlns:a16="http://schemas.microsoft.com/office/drawing/2014/main" id="{52E375F4-74AF-2BA2-6D95-6394C3F838B6}"/>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9" name="灯片编号占位符 18">
            <a:extLst>
              <a:ext uri="{FF2B5EF4-FFF2-40B4-BE49-F238E27FC236}">
                <a16:creationId xmlns:a16="http://schemas.microsoft.com/office/drawing/2014/main" id="{3586C6E1-DCBF-F16A-DA50-C4B05DC74BFC}"/>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22</a:t>
            </a:fld>
            <a:endParaRPr lang="zh-CN" altLang="en-US">
              <a:latin typeface="Times New Roman" panose="02020603050405020304" pitchFamily="18" charset="0"/>
              <a:ea typeface="楷体" panose="02010609060101010101" pitchFamily="49" charset="-122"/>
            </a:endParaRPr>
          </a:p>
        </p:txBody>
      </p:sp>
      <p:sp>
        <p:nvSpPr>
          <p:cNvPr id="20" name="文本框 19">
            <a:extLst>
              <a:ext uri="{FF2B5EF4-FFF2-40B4-BE49-F238E27FC236}">
                <a16:creationId xmlns:a16="http://schemas.microsoft.com/office/drawing/2014/main" id="{3B774485-DE3D-DDB7-B807-5DDD2FA6B9FA}"/>
              </a:ext>
            </a:extLst>
          </p:cNvPr>
          <p:cNvSpPr txBox="1"/>
          <p:nvPr/>
        </p:nvSpPr>
        <p:spPr>
          <a:xfrm>
            <a:off x="472440" y="1993393"/>
            <a:ext cx="11247120" cy="3505062"/>
          </a:xfrm>
          <a:prstGeom prst="rect">
            <a:avLst/>
          </a:prstGeom>
          <a:noFill/>
        </p:spPr>
        <p:txBody>
          <a:bodyPr wrap="square" rtlCol="0">
            <a:spAutoFit/>
          </a:bodyPr>
          <a:lstStyle/>
          <a:p>
            <a:pPr>
              <a:lnSpc>
                <a:spcPct val="150000"/>
              </a:lnSpc>
            </a:pPr>
            <a:r>
              <a:rPr lang="zh-CN" altLang="en-US" sz="2400" b="1" dirty="0">
                <a:latin typeface="Times New Roman" panose="02020603050405020304" pitchFamily="18" charset="0"/>
                <a:ea typeface="楷体" panose="02010609060101010101" pitchFamily="49" charset="-122"/>
              </a:rPr>
              <a:t>工具任务</a:t>
            </a:r>
            <a:endParaRPr lang="en-US" altLang="zh-CN" sz="2400" b="1" dirty="0">
              <a:latin typeface="Times New Roman" panose="02020603050405020304" pitchFamily="18" charset="0"/>
              <a:ea typeface="楷体" panose="02010609060101010101" pitchFamily="49" charset="-122"/>
            </a:endParaRPr>
          </a:p>
          <a:p>
            <a:pPr marL="285750" indent="-285750">
              <a:lnSpc>
                <a:spcPct val="150000"/>
              </a:lnSpc>
              <a:buFont typeface="Arial" panose="020B0604020202020204" pitchFamily="34" charset="0"/>
              <a:buChar char="•"/>
            </a:pPr>
            <a:r>
              <a:rPr lang="zh-CN" altLang="en-US" b="1" dirty="0">
                <a:solidFill>
                  <a:srgbClr val="000000"/>
                </a:solidFill>
                <a:latin typeface="Ubuntu" panose="020B0504030602030204" pitchFamily="34" charset="0"/>
                <a:ea typeface="楷体" panose="02010609060101010101" pitchFamily="49" charset="-122"/>
              </a:rPr>
              <a:t>中国人口分布</a:t>
            </a:r>
            <a:r>
              <a:rPr lang="zh-CN" altLang="en-US" dirty="0">
                <a:solidFill>
                  <a:srgbClr val="000000"/>
                </a:solidFill>
                <a:latin typeface="Ubuntu" panose="020B0504030602030204" pitchFamily="34" charset="0"/>
                <a:ea typeface="楷体" panose="02010609060101010101" pitchFamily="49" charset="-122"/>
              </a:rPr>
              <a:t>呈现显著的不均衡性，具有</a:t>
            </a:r>
            <a:r>
              <a:rPr lang="en-US" altLang="zh-CN" dirty="0">
                <a:solidFill>
                  <a:srgbClr val="000000"/>
                </a:solidFill>
                <a:latin typeface="Ubuntu" panose="020B0504030602030204" pitchFamily="34" charset="0"/>
                <a:ea typeface="楷体" panose="02010609060101010101" pitchFamily="49" charset="-122"/>
              </a:rPr>
              <a:t>“</a:t>
            </a:r>
            <a:r>
              <a:rPr lang="zh-CN" altLang="en-US" b="1" dirty="0">
                <a:solidFill>
                  <a:srgbClr val="000000"/>
                </a:solidFill>
                <a:latin typeface="Ubuntu" panose="020B0504030602030204" pitchFamily="34" charset="0"/>
                <a:ea typeface="楷体" panose="02010609060101010101" pitchFamily="49" charset="-122"/>
              </a:rPr>
              <a:t>东南稠密、西北稀疏</a:t>
            </a:r>
            <a:r>
              <a:rPr lang="en-US" altLang="zh-CN" dirty="0">
                <a:solidFill>
                  <a:srgbClr val="000000"/>
                </a:solidFill>
                <a:latin typeface="Ubuntu" panose="020B0504030602030204" pitchFamily="34" charset="0"/>
                <a:ea typeface="楷体" panose="02010609060101010101" pitchFamily="49" charset="-122"/>
              </a:rPr>
              <a:t>”</a:t>
            </a:r>
            <a:r>
              <a:rPr lang="zh-CN" altLang="en-US" dirty="0">
                <a:solidFill>
                  <a:srgbClr val="000000"/>
                </a:solidFill>
                <a:latin typeface="Ubuntu" panose="020B0504030602030204" pitchFamily="34" charset="0"/>
                <a:ea typeface="楷体" panose="02010609060101010101" pitchFamily="49" charset="-122"/>
              </a:rPr>
              <a:t>的总体特征。地理学家胡焕庸于</a:t>
            </a:r>
            <a:r>
              <a:rPr lang="en-US" altLang="zh-CN" dirty="0">
                <a:solidFill>
                  <a:srgbClr val="000000"/>
                </a:solidFill>
                <a:latin typeface="Ubuntu" panose="020B0504030602030204" pitchFamily="34" charset="0"/>
                <a:ea typeface="楷体" panose="02010609060101010101" pitchFamily="49" charset="-122"/>
              </a:rPr>
              <a:t>1935</a:t>
            </a:r>
            <a:r>
              <a:rPr lang="zh-CN" altLang="en-US" dirty="0">
                <a:solidFill>
                  <a:srgbClr val="000000"/>
                </a:solidFill>
                <a:latin typeface="Ubuntu" panose="020B0504030602030204" pitchFamily="34" charset="0"/>
                <a:ea typeface="楷体" panose="02010609060101010101" pitchFamily="49" charset="-122"/>
              </a:rPr>
              <a:t>年提出的</a:t>
            </a:r>
            <a:r>
              <a:rPr lang="en-US" altLang="zh-CN" dirty="0">
                <a:solidFill>
                  <a:srgbClr val="000000"/>
                </a:solidFill>
                <a:latin typeface="Ubuntu" panose="020B0504030602030204" pitchFamily="34" charset="0"/>
                <a:ea typeface="楷体" panose="02010609060101010101" pitchFamily="49" charset="-122"/>
              </a:rPr>
              <a:t>“</a:t>
            </a:r>
            <a:r>
              <a:rPr lang="zh-CN" altLang="en-US" dirty="0">
                <a:solidFill>
                  <a:srgbClr val="000000"/>
                </a:solidFill>
                <a:latin typeface="Ubuntu" panose="020B0504030602030204" pitchFamily="34" charset="0"/>
                <a:ea typeface="楷体" panose="02010609060101010101" pitchFamily="49" charset="-122"/>
              </a:rPr>
              <a:t>黑河</a:t>
            </a:r>
            <a:r>
              <a:rPr lang="en-US" altLang="zh-CN" dirty="0">
                <a:solidFill>
                  <a:srgbClr val="000000"/>
                </a:solidFill>
                <a:latin typeface="Ubuntu" panose="020B0504030602030204" pitchFamily="34" charset="0"/>
                <a:ea typeface="楷体" panose="02010609060101010101" pitchFamily="49" charset="-122"/>
              </a:rPr>
              <a:t>—</a:t>
            </a:r>
            <a:r>
              <a:rPr lang="zh-CN" altLang="en-US" dirty="0">
                <a:solidFill>
                  <a:srgbClr val="000000"/>
                </a:solidFill>
                <a:latin typeface="Ubuntu" panose="020B0504030602030204" pitchFamily="34" charset="0"/>
                <a:ea typeface="楷体" panose="02010609060101010101" pitchFamily="49" charset="-122"/>
              </a:rPr>
              <a:t>腾冲线</a:t>
            </a:r>
            <a:r>
              <a:rPr lang="en-US" altLang="zh-CN" dirty="0">
                <a:solidFill>
                  <a:srgbClr val="000000"/>
                </a:solidFill>
                <a:latin typeface="Ubuntu" panose="020B0504030602030204" pitchFamily="34" charset="0"/>
                <a:ea typeface="楷体" panose="02010609060101010101" pitchFamily="49" charset="-122"/>
              </a:rPr>
              <a:t>“</a:t>
            </a:r>
            <a:r>
              <a:rPr lang="zh-CN" altLang="en-US" dirty="0">
                <a:solidFill>
                  <a:srgbClr val="000000"/>
                </a:solidFill>
                <a:latin typeface="Ubuntu" panose="020B0504030602030204" pitchFamily="34" charset="0"/>
                <a:ea typeface="楷体" panose="02010609060101010101" pitchFamily="49" charset="-122"/>
              </a:rPr>
              <a:t>，深刻揭示了这一空间格局：该线东南侧占全国陆地面积的</a:t>
            </a:r>
            <a:r>
              <a:rPr lang="en-US" altLang="zh-CN" dirty="0">
                <a:solidFill>
                  <a:srgbClr val="000000"/>
                </a:solidFill>
                <a:latin typeface="Ubuntu" panose="020B0504030602030204" pitchFamily="34" charset="0"/>
                <a:ea typeface="楷体" panose="02010609060101010101" pitchFamily="49" charset="-122"/>
              </a:rPr>
              <a:t>43%</a:t>
            </a:r>
            <a:r>
              <a:rPr lang="zh-CN" altLang="en-US" dirty="0">
                <a:solidFill>
                  <a:srgbClr val="000000"/>
                </a:solidFill>
                <a:latin typeface="Ubuntu" panose="020B0504030602030204" pitchFamily="34" charset="0"/>
                <a:ea typeface="楷体" panose="02010609060101010101" pitchFamily="49" charset="-122"/>
              </a:rPr>
              <a:t>，却集中了</a:t>
            </a:r>
            <a:r>
              <a:rPr lang="en-US" altLang="zh-CN" dirty="0">
                <a:solidFill>
                  <a:srgbClr val="000000"/>
                </a:solidFill>
                <a:latin typeface="Ubuntu" panose="020B0504030602030204" pitchFamily="34" charset="0"/>
                <a:ea typeface="楷体" panose="02010609060101010101" pitchFamily="49" charset="-122"/>
              </a:rPr>
              <a:t>94%</a:t>
            </a:r>
            <a:r>
              <a:rPr lang="zh-CN" altLang="en-US" dirty="0">
                <a:solidFill>
                  <a:srgbClr val="000000"/>
                </a:solidFill>
                <a:latin typeface="Ubuntu" panose="020B0504030602030204" pitchFamily="34" charset="0"/>
                <a:ea typeface="楷体" panose="02010609060101010101" pitchFamily="49" charset="-122"/>
              </a:rPr>
              <a:t>的人口；而西北侧虽占据</a:t>
            </a:r>
            <a:r>
              <a:rPr lang="en-US" altLang="zh-CN" dirty="0">
                <a:solidFill>
                  <a:srgbClr val="000000"/>
                </a:solidFill>
                <a:latin typeface="Ubuntu" panose="020B0504030602030204" pitchFamily="34" charset="0"/>
                <a:ea typeface="楷体" panose="02010609060101010101" pitchFamily="49" charset="-122"/>
              </a:rPr>
              <a:t>57%</a:t>
            </a:r>
            <a:r>
              <a:rPr lang="zh-CN" altLang="en-US" dirty="0">
                <a:solidFill>
                  <a:srgbClr val="000000"/>
                </a:solidFill>
                <a:latin typeface="Ubuntu" panose="020B0504030602030204" pitchFamily="34" charset="0"/>
                <a:ea typeface="楷体" panose="02010609060101010101" pitchFamily="49" charset="-122"/>
              </a:rPr>
              <a:t>的国土面积，仅分布着</a:t>
            </a:r>
            <a:r>
              <a:rPr lang="en-US" altLang="zh-CN" dirty="0">
                <a:solidFill>
                  <a:srgbClr val="000000"/>
                </a:solidFill>
                <a:latin typeface="Ubuntu" panose="020B0504030602030204" pitchFamily="34" charset="0"/>
                <a:ea typeface="楷体" panose="02010609060101010101" pitchFamily="49" charset="-122"/>
              </a:rPr>
              <a:t>6%</a:t>
            </a:r>
            <a:r>
              <a:rPr lang="zh-CN" altLang="en-US" dirty="0">
                <a:solidFill>
                  <a:srgbClr val="000000"/>
                </a:solidFill>
                <a:latin typeface="Ubuntu" panose="020B0504030602030204" pitchFamily="34" charset="0"/>
                <a:ea typeface="楷体" panose="02010609060101010101" pitchFamily="49" charset="-122"/>
              </a:rPr>
              <a:t>的人口。</a:t>
            </a:r>
            <a:endParaRPr lang="en-US" altLang="zh-CN" dirty="0">
              <a:solidFill>
                <a:srgbClr val="000000"/>
              </a:solidFill>
              <a:latin typeface="Ubuntu" panose="020B0504030602030204" pitchFamily="34" charset="0"/>
              <a:ea typeface="楷体" panose="02010609060101010101" pitchFamily="49" charset="-122"/>
            </a:endParaRPr>
          </a:p>
          <a:p>
            <a:pPr marL="285750" indent="-285750">
              <a:lnSpc>
                <a:spcPct val="150000"/>
              </a:lnSpc>
              <a:buFont typeface="Arial" panose="020B0604020202020204" pitchFamily="34" charset="0"/>
              <a:buChar char="•"/>
            </a:pPr>
            <a:r>
              <a:rPr lang="zh-CN" altLang="en-US" b="1" dirty="0">
                <a:solidFill>
                  <a:srgbClr val="000000"/>
                </a:solidFill>
                <a:latin typeface="Ubuntu" panose="020B0504030602030204" pitchFamily="34" charset="0"/>
                <a:ea typeface="楷体" panose="02010609060101010101" pitchFamily="49" charset="-122"/>
              </a:rPr>
              <a:t>中国地震灾害</a:t>
            </a:r>
            <a:r>
              <a:rPr lang="zh-CN" altLang="en-US" dirty="0">
                <a:solidFill>
                  <a:srgbClr val="000000"/>
                </a:solidFill>
                <a:latin typeface="Ubuntu" panose="020B0504030602030204" pitchFamily="34" charset="0"/>
                <a:ea typeface="楷体" panose="02010609060101010101" pitchFamily="49" charset="-122"/>
              </a:rPr>
              <a:t>呈现</a:t>
            </a:r>
            <a:r>
              <a:rPr lang="en-US" altLang="zh-CN" dirty="0">
                <a:solidFill>
                  <a:srgbClr val="000000"/>
                </a:solidFill>
                <a:latin typeface="Ubuntu" panose="020B0504030602030204" pitchFamily="34" charset="0"/>
                <a:ea typeface="楷体" panose="02010609060101010101" pitchFamily="49" charset="-122"/>
              </a:rPr>
              <a:t>"</a:t>
            </a:r>
            <a:r>
              <a:rPr lang="zh-CN" altLang="en-US" b="1" dirty="0">
                <a:solidFill>
                  <a:srgbClr val="000000"/>
                </a:solidFill>
                <a:latin typeface="Ubuntu" panose="020B0504030602030204" pitchFamily="34" charset="0"/>
                <a:ea typeface="楷体" panose="02010609060101010101" pitchFamily="49" charset="-122"/>
              </a:rPr>
              <a:t>西强东弱、带状集中</a:t>
            </a:r>
            <a:r>
              <a:rPr lang="en-US" altLang="zh-CN" dirty="0">
                <a:solidFill>
                  <a:srgbClr val="000000"/>
                </a:solidFill>
                <a:latin typeface="Ubuntu" panose="020B0504030602030204" pitchFamily="34" charset="0"/>
                <a:ea typeface="楷体" panose="02010609060101010101" pitchFamily="49" charset="-122"/>
              </a:rPr>
              <a:t>"</a:t>
            </a:r>
            <a:r>
              <a:rPr lang="zh-CN" altLang="en-US" dirty="0">
                <a:solidFill>
                  <a:srgbClr val="000000"/>
                </a:solidFill>
                <a:latin typeface="Ubuntu" panose="020B0504030602030204" pitchFamily="34" charset="0"/>
                <a:ea typeface="楷体" panose="02010609060101010101" pitchFamily="49" charset="-122"/>
              </a:rPr>
              <a:t>的分布特征。西部青藏高原、新疆天山及华北平原、台湾构成四大主要地震带，其中西部地震频发且强度大，东部虽地震较弱但人口密集易致灾。</a:t>
            </a:r>
            <a:endParaRPr lang="en-US" altLang="zh-CN" dirty="0">
              <a:solidFill>
                <a:srgbClr val="000000"/>
              </a:solidFill>
              <a:latin typeface="Ubuntu" panose="020B0504030602030204" pitchFamily="34" charset="0"/>
              <a:ea typeface="楷体" panose="02010609060101010101" pitchFamily="49" charset="-122"/>
            </a:endParaRPr>
          </a:p>
          <a:p>
            <a:pPr marL="285750" indent="-285750">
              <a:lnSpc>
                <a:spcPct val="150000"/>
              </a:lnSpc>
              <a:buFont typeface="Arial" panose="020B0604020202020204" pitchFamily="34" charset="0"/>
              <a:buChar char="•"/>
            </a:pPr>
            <a:r>
              <a:rPr lang="zh-CN" altLang="en-US" b="1" dirty="0">
                <a:latin typeface="Times New Roman" panose="02020603050405020304" pitchFamily="18" charset="0"/>
                <a:ea typeface="楷体" panose="02010609060101010101" pitchFamily="49" charset="-122"/>
              </a:rPr>
              <a:t>中国极端降水与洪涝灾害</a:t>
            </a:r>
            <a:r>
              <a:rPr lang="zh-CN" altLang="en-US" dirty="0">
                <a:latin typeface="Times New Roman" panose="02020603050405020304" pitchFamily="18" charset="0"/>
                <a:ea typeface="楷体" panose="02010609060101010101" pitchFamily="49" charset="-122"/>
              </a:rPr>
              <a:t>则呈</a:t>
            </a:r>
            <a:r>
              <a:rPr lang="en-US" altLang="zh-CN"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东部多、西部少</a:t>
            </a:r>
            <a:r>
              <a:rPr lang="en-US" altLang="zh-CN" dirty="0">
                <a:latin typeface="Times New Roman" panose="02020603050405020304" pitchFamily="18" charset="0"/>
                <a:ea typeface="楷体" panose="02010609060101010101" pitchFamily="49" charset="-122"/>
              </a:rPr>
              <a:t>”</a:t>
            </a:r>
            <a:r>
              <a:rPr lang="zh-CN" altLang="en-US" dirty="0">
                <a:latin typeface="Times New Roman" panose="02020603050405020304" pitchFamily="18" charset="0"/>
                <a:ea typeface="楷体" panose="02010609060101010101" pitchFamily="49" charset="-122"/>
              </a:rPr>
              <a:t>的分布特征，长江流域、东南沿海及华北城市群为高发区。西部地区洪涝频率则相对较低。</a:t>
            </a:r>
            <a:endParaRPr lang="en-US" altLang="zh-CN" dirty="0">
              <a:latin typeface="Times New Roman" panose="02020603050405020304" pitchFamily="18" charset="0"/>
              <a:ea typeface="楷体" panose="02010609060101010101" pitchFamily="49" charset="-122"/>
            </a:endParaRPr>
          </a:p>
        </p:txBody>
      </p:sp>
    </p:spTree>
    <p:extLst>
      <p:ext uri="{BB962C8B-B14F-4D97-AF65-F5344CB8AC3E}">
        <p14:creationId xmlns:p14="http://schemas.microsoft.com/office/powerpoint/2010/main" val="1512418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305678" y="2812647"/>
            <a:ext cx="7422801" cy="769441"/>
          </a:xfrm>
          <a:prstGeom prst="rect">
            <a:avLst/>
          </a:prstGeom>
          <a:noFill/>
        </p:spPr>
        <p:txBody>
          <a:bodyPr wrap="none" rtlCol="0">
            <a:spAutoFit/>
          </a:bodyPr>
          <a:lstStyle/>
          <a:p>
            <a:pPr algn="ctr"/>
            <a:r>
              <a:rPr lang="en-US" altLang="zh-CN" sz="4400" b="1" dirty="0">
                <a:solidFill>
                  <a:schemeClr val="tx1">
                    <a:lumMod val="50000"/>
                    <a:lumOff val="50000"/>
                  </a:schemeClr>
                </a:solidFill>
                <a:latin typeface="Times New Roman" panose="02020603050405020304" pitchFamily="18" charset="0"/>
                <a:ea typeface="楷体" panose="02010609060101010101" pitchFamily="49" charset="-122"/>
              </a:rPr>
              <a:t>THANK YOU FOR WATCH</a:t>
            </a:r>
            <a:endParaRPr lang="zh-CN" altLang="en-US" sz="4400" b="1" dirty="0">
              <a:solidFill>
                <a:schemeClr val="tx1">
                  <a:lumMod val="50000"/>
                  <a:lumOff val="50000"/>
                </a:schemeClr>
              </a:solidFill>
              <a:latin typeface="Times New Roman" panose="02020603050405020304" pitchFamily="18" charset="0"/>
              <a:ea typeface="楷体" panose="02010609060101010101" pitchFamily="49"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椭圆 47"/>
          <p:cNvSpPr>
            <a:spLocks noChangeAspect="1"/>
          </p:cNvSpPr>
          <p:nvPr/>
        </p:nvSpPr>
        <p:spPr>
          <a:xfrm>
            <a:off x="1114998" y="317533"/>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日期占位符 7">
            <a:extLst>
              <a:ext uri="{FF2B5EF4-FFF2-40B4-BE49-F238E27FC236}">
                <a16:creationId xmlns:a16="http://schemas.microsoft.com/office/drawing/2014/main" id="{01A7CB40-9522-84F8-32D1-9009135432F9}"/>
              </a:ext>
            </a:extLst>
          </p:cNvPr>
          <p:cNvSpPr>
            <a:spLocks noGrp="1"/>
          </p:cNvSpPr>
          <p:nvPr>
            <p:ph type="dt" sz="half" idx="10"/>
          </p:nvPr>
        </p:nvSpPr>
        <p:spPr/>
        <p:txBody>
          <a:bodyPr/>
          <a:lstStyle/>
          <a:p>
            <a:fld id="{EECF326C-CC18-402D-822F-A63AC01213E3}" type="datetime1">
              <a:rPr lang="zh-CN" altLang="en-US" smtClean="0">
                <a:latin typeface="Times New Roman" panose="02020603050405020304" pitchFamily="18" charset="0"/>
                <a:ea typeface="楷体" panose="02010609060101010101" pitchFamily="49" charset="-122"/>
              </a:rPr>
              <a:t>2025/4/10</a:t>
            </a:fld>
            <a:endParaRPr lang="zh-CN" altLang="en-US" dirty="0">
              <a:latin typeface="Times New Roman" panose="02020603050405020304" pitchFamily="18" charset="0"/>
              <a:ea typeface="楷体" panose="02010609060101010101" pitchFamily="49" charset="-122"/>
            </a:endParaRPr>
          </a:p>
        </p:txBody>
      </p:sp>
      <p:sp>
        <p:nvSpPr>
          <p:cNvPr id="9" name="页脚占位符 8">
            <a:extLst>
              <a:ext uri="{FF2B5EF4-FFF2-40B4-BE49-F238E27FC236}">
                <a16:creationId xmlns:a16="http://schemas.microsoft.com/office/drawing/2014/main" id="{4D4E4911-8B27-B5EC-BABE-5BAC94501D4C}"/>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0" name="灯片编号占位符 9">
            <a:extLst>
              <a:ext uri="{FF2B5EF4-FFF2-40B4-BE49-F238E27FC236}">
                <a16:creationId xmlns:a16="http://schemas.microsoft.com/office/drawing/2014/main" id="{0F9D5C9B-5C96-44B1-5FF4-0B8F6D814391}"/>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3</a:t>
            </a:fld>
            <a:endParaRPr lang="zh-CN" altLang="en-US">
              <a:latin typeface="Times New Roman" panose="02020603050405020304" pitchFamily="18" charset="0"/>
              <a:ea typeface="楷体" panose="02010609060101010101" pitchFamily="49" charset="-122"/>
            </a:endParaRPr>
          </a:p>
        </p:txBody>
      </p:sp>
      <p:sp>
        <p:nvSpPr>
          <p:cNvPr id="12" name="文本框 11">
            <a:extLst>
              <a:ext uri="{FF2B5EF4-FFF2-40B4-BE49-F238E27FC236}">
                <a16:creationId xmlns:a16="http://schemas.microsoft.com/office/drawing/2014/main" id="{77969C99-7D16-9EC7-762E-8CB29C3A3A9B}"/>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中国应急物资分类体系：历史沿革</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grpSp>
        <p:nvGrpSpPr>
          <p:cNvPr id="71" name="组合 70">
            <a:extLst>
              <a:ext uri="{FF2B5EF4-FFF2-40B4-BE49-F238E27FC236}">
                <a16:creationId xmlns:a16="http://schemas.microsoft.com/office/drawing/2014/main" id="{1254A461-0EE1-910E-9064-71F0A5D5C3E9}"/>
              </a:ext>
            </a:extLst>
          </p:cNvPr>
          <p:cNvGrpSpPr/>
          <p:nvPr/>
        </p:nvGrpSpPr>
        <p:grpSpPr>
          <a:xfrm>
            <a:off x="402923" y="1793710"/>
            <a:ext cx="11386153" cy="3081889"/>
            <a:chOff x="2692400" y="3038475"/>
            <a:chExt cx="18856325" cy="5710238"/>
          </a:xfrm>
        </p:grpSpPr>
        <p:sp>
          <p:nvSpPr>
            <p:cNvPr id="72" name="AutoShape 25">
              <a:extLst>
                <a:ext uri="{FF2B5EF4-FFF2-40B4-BE49-F238E27FC236}">
                  <a16:creationId xmlns:a16="http://schemas.microsoft.com/office/drawing/2014/main" id="{B9CDE1FC-F0AC-D025-08C1-ABD3B4E48807}"/>
                </a:ext>
              </a:extLst>
            </p:cNvPr>
            <p:cNvSpPr>
              <a:spLocks/>
            </p:cNvSpPr>
            <p:nvPr/>
          </p:nvSpPr>
          <p:spPr bwMode="auto">
            <a:xfrm>
              <a:off x="2692400" y="4883150"/>
              <a:ext cx="4487863" cy="1651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846" y="0"/>
                  </a:moveTo>
                  <a:lnTo>
                    <a:pt x="2625" y="4984"/>
                  </a:lnTo>
                  <a:lnTo>
                    <a:pt x="305" y="4984"/>
                  </a:lnTo>
                  <a:cubicBezTo>
                    <a:pt x="136" y="4984"/>
                    <a:pt x="0" y="5356"/>
                    <a:pt x="0" y="5815"/>
                  </a:cubicBezTo>
                  <a:lnTo>
                    <a:pt x="0" y="20769"/>
                  </a:lnTo>
                  <a:cubicBezTo>
                    <a:pt x="0" y="21228"/>
                    <a:pt x="136" y="21599"/>
                    <a:pt x="305" y="21599"/>
                  </a:cubicBezTo>
                  <a:lnTo>
                    <a:pt x="21294" y="21599"/>
                  </a:lnTo>
                  <a:cubicBezTo>
                    <a:pt x="21463" y="21599"/>
                    <a:pt x="21599" y="21228"/>
                    <a:pt x="21599" y="20769"/>
                  </a:cubicBezTo>
                  <a:lnTo>
                    <a:pt x="21599" y="5815"/>
                  </a:lnTo>
                  <a:cubicBezTo>
                    <a:pt x="21600" y="5356"/>
                    <a:pt x="21463" y="4984"/>
                    <a:pt x="21294" y="4984"/>
                  </a:cubicBezTo>
                  <a:lnTo>
                    <a:pt x="5068" y="4984"/>
                  </a:lnTo>
                  <a:lnTo>
                    <a:pt x="3846" y="0"/>
                  </a:lnTo>
                  <a:close/>
                </a:path>
              </a:pathLst>
            </a:custGeom>
            <a:solidFill>
              <a:schemeClr val="accent1"/>
            </a:solidFill>
            <a:ln>
              <a:noFill/>
            </a:ln>
            <a:effectLst/>
          </p:spPr>
          <p:txBody>
            <a:bodyPr lIns="0" tIns="0" rIns="0" bIns="0" anchor="ctr"/>
            <a:lstStyle/>
            <a:p>
              <a:pPr>
                <a:lnSpc>
                  <a:spcPct val="100000"/>
                </a:lnSpc>
                <a:defRPr/>
              </a:pPr>
              <a:endParaRPr lang="es-ES" sz="1400" b="0">
                <a:solidFill>
                  <a:srgbClr val="FFFFFF"/>
                </a:solidFill>
                <a:latin typeface="Helvetica Light" charset="0"/>
                <a:cs typeface="Helvetica Light" charset="0"/>
                <a:sym typeface="Helvetica Light" charset="0"/>
              </a:endParaRPr>
            </a:p>
          </p:txBody>
        </p:sp>
        <p:grpSp>
          <p:nvGrpSpPr>
            <p:cNvPr id="73" name="Group 26">
              <a:extLst>
                <a:ext uri="{FF2B5EF4-FFF2-40B4-BE49-F238E27FC236}">
                  <a16:creationId xmlns:a16="http://schemas.microsoft.com/office/drawing/2014/main" id="{6A5EC726-16F1-4D17-9C17-06F524F1F25B}"/>
                </a:ext>
              </a:extLst>
            </p:cNvPr>
            <p:cNvGrpSpPr>
              <a:grpSpLocks/>
            </p:cNvGrpSpPr>
            <p:nvPr/>
          </p:nvGrpSpPr>
          <p:grpSpPr bwMode="auto">
            <a:xfrm>
              <a:off x="2692400" y="3038475"/>
              <a:ext cx="1590675" cy="1590675"/>
              <a:chOff x="0" y="0"/>
              <a:chExt cx="1591420" cy="1591420"/>
            </a:xfrm>
          </p:grpSpPr>
          <p:sp>
            <p:nvSpPr>
              <p:cNvPr id="98" name="AutoShape 27">
                <a:extLst>
                  <a:ext uri="{FF2B5EF4-FFF2-40B4-BE49-F238E27FC236}">
                    <a16:creationId xmlns:a16="http://schemas.microsoft.com/office/drawing/2014/main" id="{52D2168D-6C65-2355-8437-76BD3775C15F}"/>
                  </a:ext>
                </a:extLst>
              </p:cNvPr>
              <p:cNvSpPr>
                <a:spLocks/>
              </p:cNvSpPr>
              <p:nvPr/>
            </p:nvSpPr>
            <p:spPr bwMode="auto">
              <a:xfrm>
                <a:off x="0" y="0"/>
                <a:ext cx="1591420" cy="15914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a:lnSpc>
                    <a:spcPct val="100000"/>
                  </a:lnSpc>
                  <a:defRPr/>
                </a:pPr>
                <a:endParaRPr lang="es-ES" sz="1400" b="0">
                  <a:solidFill>
                    <a:srgbClr val="FFFFFF"/>
                  </a:solidFill>
                  <a:latin typeface="Helvetica Light" charset="0"/>
                  <a:cs typeface="Helvetica Light" charset="0"/>
                  <a:sym typeface="Helvetica Light" charset="0"/>
                </a:endParaRPr>
              </a:p>
            </p:txBody>
          </p:sp>
          <p:sp>
            <p:nvSpPr>
              <p:cNvPr id="99" name="AutoShape 28">
                <a:extLst>
                  <a:ext uri="{FF2B5EF4-FFF2-40B4-BE49-F238E27FC236}">
                    <a16:creationId xmlns:a16="http://schemas.microsoft.com/office/drawing/2014/main" id="{9B0777F7-79D5-C325-BD89-9B46F7CCEC2A}"/>
                  </a:ext>
                </a:extLst>
              </p:cNvPr>
              <p:cNvSpPr>
                <a:spLocks/>
              </p:cNvSpPr>
              <p:nvPr/>
            </p:nvSpPr>
            <p:spPr bwMode="auto">
              <a:xfrm>
                <a:off x="0" y="547946"/>
                <a:ext cx="1591420" cy="49553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a:lnSpc>
                    <a:spcPct val="120000"/>
                  </a:lnSpc>
                  <a:defRPr/>
                </a:pPr>
                <a:r>
                  <a:rPr lang="en-US" sz="1200" b="1" dirty="0">
                    <a:solidFill>
                      <a:srgbClr val="FFFFFF"/>
                    </a:solidFill>
                    <a:latin typeface="Times New Roman" panose="02020603050405020304" pitchFamily="18" charset="0"/>
                    <a:ea typeface="楷体" panose="02010609060101010101" pitchFamily="49" charset="-122"/>
                    <a:cs typeface="Calibri" charset="0"/>
                    <a:sym typeface="Calibri" charset="0"/>
                  </a:rPr>
                  <a:t>2012~2015</a:t>
                </a:r>
                <a:r>
                  <a:rPr lang="zh-CN" altLang="en-US" sz="1200" b="1" dirty="0">
                    <a:solidFill>
                      <a:srgbClr val="FFFFFF"/>
                    </a:solidFill>
                    <a:latin typeface="Times New Roman" panose="02020603050405020304" pitchFamily="18" charset="0"/>
                    <a:ea typeface="楷体" panose="02010609060101010101" pitchFamily="49" charset="-122"/>
                    <a:cs typeface="Calibri" charset="0"/>
                    <a:sym typeface="Calibri" charset="0"/>
                  </a:rPr>
                  <a:t>年</a:t>
                </a:r>
                <a:endParaRPr lang="es-ES" sz="1200" b="1" dirty="0">
                  <a:latin typeface="Times New Roman" panose="02020603050405020304" pitchFamily="18" charset="0"/>
                  <a:ea typeface="楷体" panose="02010609060101010101" pitchFamily="49" charset="-122"/>
                  <a:cs typeface="Lato" charset="0"/>
                </a:endParaRPr>
              </a:p>
            </p:txBody>
          </p:sp>
        </p:grpSp>
        <p:sp>
          <p:nvSpPr>
            <p:cNvPr id="74" name="AutoShape 29">
              <a:extLst>
                <a:ext uri="{FF2B5EF4-FFF2-40B4-BE49-F238E27FC236}">
                  <a16:creationId xmlns:a16="http://schemas.microsoft.com/office/drawing/2014/main" id="{BF1C6333-B5B8-33F1-E584-95BCF1FECE03}"/>
                </a:ext>
              </a:extLst>
            </p:cNvPr>
            <p:cNvSpPr>
              <a:spLocks/>
            </p:cNvSpPr>
            <p:nvPr/>
          </p:nvSpPr>
          <p:spPr bwMode="auto">
            <a:xfrm>
              <a:off x="3292476" y="5557839"/>
              <a:ext cx="3178175" cy="649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19" tIns="45719" rIns="45719" bIns="45719" anchor="ctr"/>
            <a:lstStyle/>
            <a:p>
              <a:pPr algn="ctr" defTabSz="914400">
                <a:lnSpc>
                  <a:spcPct val="100000"/>
                </a:lnSpc>
                <a:defRPr/>
              </a:pPr>
              <a:r>
                <a:rPr lang="zh-CN" altLang="en-US" b="1" dirty="0">
                  <a:solidFill>
                    <a:srgbClr val="FFFFFF"/>
                  </a:solidFill>
                  <a:latin typeface="Times New Roman" panose="02020603050405020304" pitchFamily="18" charset="0"/>
                  <a:ea typeface="楷体" panose="02010609060101010101" pitchFamily="49" charset="-122"/>
                  <a:cs typeface="Lato" charset="0"/>
                </a:rPr>
                <a:t>奠基阶段</a:t>
              </a:r>
              <a:endParaRPr lang="es-ES" sz="1100" b="1" dirty="0">
                <a:latin typeface="Times New Roman" panose="02020603050405020304" pitchFamily="18" charset="0"/>
                <a:ea typeface="楷体" panose="02010609060101010101" pitchFamily="49" charset="-122"/>
                <a:cs typeface="Lato" charset="0"/>
              </a:endParaRPr>
            </a:p>
          </p:txBody>
        </p:sp>
        <p:sp>
          <p:nvSpPr>
            <p:cNvPr id="75" name="AutoShape 30">
              <a:extLst>
                <a:ext uri="{FF2B5EF4-FFF2-40B4-BE49-F238E27FC236}">
                  <a16:creationId xmlns:a16="http://schemas.microsoft.com/office/drawing/2014/main" id="{5FBD7F60-F10B-F47C-9687-BB1053D9F772}"/>
                </a:ext>
              </a:extLst>
            </p:cNvPr>
            <p:cNvSpPr>
              <a:spLocks/>
            </p:cNvSpPr>
            <p:nvPr/>
          </p:nvSpPr>
          <p:spPr bwMode="auto">
            <a:xfrm>
              <a:off x="7497763" y="5251450"/>
              <a:ext cx="4489450" cy="1651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05" y="0"/>
                  </a:moveTo>
                  <a:cubicBezTo>
                    <a:pt x="136" y="0"/>
                    <a:pt x="0" y="371"/>
                    <a:pt x="0" y="830"/>
                  </a:cubicBezTo>
                  <a:lnTo>
                    <a:pt x="0" y="15784"/>
                  </a:lnTo>
                  <a:cubicBezTo>
                    <a:pt x="0" y="16243"/>
                    <a:pt x="136" y="16615"/>
                    <a:pt x="305" y="16615"/>
                  </a:cubicBezTo>
                  <a:lnTo>
                    <a:pt x="2627" y="16615"/>
                  </a:lnTo>
                  <a:lnTo>
                    <a:pt x="3849" y="21599"/>
                  </a:lnTo>
                  <a:lnTo>
                    <a:pt x="5072" y="16615"/>
                  </a:lnTo>
                  <a:lnTo>
                    <a:pt x="21294" y="16615"/>
                  </a:lnTo>
                  <a:cubicBezTo>
                    <a:pt x="21463" y="16615"/>
                    <a:pt x="21599" y="16243"/>
                    <a:pt x="21599" y="15784"/>
                  </a:cubicBezTo>
                  <a:lnTo>
                    <a:pt x="21599" y="830"/>
                  </a:lnTo>
                  <a:cubicBezTo>
                    <a:pt x="21600" y="371"/>
                    <a:pt x="21463" y="0"/>
                    <a:pt x="21294" y="0"/>
                  </a:cubicBezTo>
                  <a:lnTo>
                    <a:pt x="305" y="0"/>
                  </a:lnTo>
                  <a:close/>
                </a:path>
              </a:pathLst>
            </a:custGeom>
            <a:solidFill>
              <a:schemeClr val="accent2"/>
            </a:solidFill>
            <a:ln>
              <a:noFill/>
            </a:ln>
            <a:effectLst/>
          </p:spPr>
          <p:txBody>
            <a:bodyPr lIns="0" tIns="0" rIns="0" bIns="0" anchor="ctr"/>
            <a:lstStyle/>
            <a:p>
              <a:pPr>
                <a:lnSpc>
                  <a:spcPct val="100000"/>
                </a:lnSpc>
                <a:defRPr/>
              </a:pPr>
              <a:endParaRPr lang="es-ES" sz="1400" b="0">
                <a:solidFill>
                  <a:srgbClr val="FFFFFF"/>
                </a:solidFill>
                <a:latin typeface="Helvetica Light" charset="0"/>
                <a:cs typeface="Helvetica Light" charset="0"/>
                <a:sym typeface="Helvetica Light" charset="0"/>
              </a:endParaRPr>
            </a:p>
          </p:txBody>
        </p:sp>
        <p:grpSp>
          <p:nvGrpSpPr>
            <p:cNvPr id="76" name="Group 31">
              <a:extLst>
                <a:ext uri="{FF2B5EF4-FFF2-40B4-BE49-F238E27FC236}">
                  <a16:creationId xmlns:a16="http://schemas.microsoft.com/office/drawing/2014/main" id="{9DB7D65A-27C4-0CFF-EF46-9D7A65360877}"/>
                </a:ext>
              </a:extLst>
            </p:cNvPr>
            <p:cNvGrpSpPr>
              <a:grpSpLocks/>
            </p:cNvGrpSpPr>
            <p:nvPr/>
          </p:nvGrpSpPr>
          <p:grpSpPr bwMode="auto">
            <a:xfrm>
              <a:off x="7497763" y="7156450"/>
              <a:ext cx="1592262" cy="1592263"/>
              <a:chOff x="0" y="0"/>
              <a:chExt cx="1591420" cy="1591420"/>
            </a:xfrm>
          </p:grpSpPr>
          <p:sp>
            <p:nvSpPr>
              <p:cNvPr id="96" name="AutoShape 32">
                <a:extLst>
                  <a:ext uri="{FF2B5EF4-FFF2-40B4-BE49-F238E27FC236}">
                    <a16:creationId xmlns:a16="http://schemas.microsoft.com/office/drawing/2014/main" id="{8EBB2556-A118-DEF2-FBD1-F86C4FFC89DF}"/>
                  </a:ext>
                </a:extLst>
              </p:cNvPr>
              <p:cNvSpPr>
                <a:spLocks/>
              </p:cNvSpPr>
              <p:nvPr/>
            </p:nvSpPr>
            <p:spPr bwMode="auto">
              <a:xfrm>
                <a:off x="0" y="0"/>
                <a:ext cx="1591420" cy="15914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2"/>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a:lnSpc>
                    <a:spcPct val="100000"/>
                  </a:lnSpc>
                  <a:defRPr/>
                </a:pPr>
                <a:endParaRPr lang="es-ES" sz="1100" b="1">
                  <a:solidFill>
                    <a:srgbClr val="FFFFFF"/>
                  </a:solidFill>
                  <a:latin typeface="Helvetica Light" charset="0"/>
                  <a:cs typeface="Helvetica Light" charset="0"/>
                  <a:sym typeface="Helvetica Light" charset="0"/>
                </a:endParaRPr>
              </a:p>
            </p:txBody>
          </p:sp>
          <p:sp>
            <p:nvSpPr>
              <p:cNvPr id="97" name="AutoShape 33">
                <a:extLst>
                  <a:ext uri="{FF2B5EF4-FFF2-40B4-BE49-F238E27FC236}">
                    <a16:creationId xmlns:a16="http://schemas.microsoft.com/office/drawing/2014/main" id="{28CCBD63-B171-1103-AB1C-CFE1111EB94A}"/>
                  </a:ext>
                </a:extLst>
              </p:cNvPr>
              <p:cNvSpPr>
                <a:spLocks/>
              </p:cNvSpPr>
              <p:nvPr/>
            </p:nvSpPr>
            <p:spPr bwMode="auto">
              <a:xfrm>
                <a:off x="0" y="553745"/>
                <a:ext cx="1591420" cy="48393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a:lnSpc>
                    <a:spcPct val="120000"/>
                  </a:lnSpc>
                  <a:defRPr/>
                </a:pPr>
                <a:r>
                  <a:rPr lang="en-US" altLang="zh-CN" sz="1200" b="1" dirty="0">
                    <a:solidFill>
                      <a:srgbClr val="FFFFFF"/>
                    </a:solidFill>
                    <a:latin typeface="Times New Roman" panose="02020603050405020304" pitchFamily="18" charset="0"/>
                    <a:ea typeface="楷体" panose="02010609060101010101" pitchFamily="49" charset="-122"/>
                    <a:cs typeface="Calibri" charset="0"/>
                    <a:sym typeface="Calibri" charset="0"/>
                  </a:rPr>
                  <a:t>2016</a:t>
                </a:r>
                <a:r>
                  <a:rPr lang="zh-CN" altLang="en-US" sz="1200" b="1" dirty="0">
                    <a:solidFill>
                      <a:srgbClr val="FFFFFF"/>
                    </a:solidFill>
                    <a:latin typeface="Times New Roman" panose="02020603050405020304" pitchFamily="18" charset="0"/>
                    <a:ea typeface="楷体" panose="02010609060101010101" pitchFamily="49" charset="-122"/>
                    <a:cs typeface="Calibri" charset="0"/>
                    <a:sym typeface="Calibri" charset="0"/>
                  </a:rPr>
                  <a:t>年</a:t>
                </a:r>
                <a:endParaRPr lang="es-ES" altLang="zh-CN" sz="1000" b="1" dirty="0">
                  <a:latin typeface="Times New Roman" panose="02020603050405020304" pitchFamily="18" charset="0"/>
                  <a:ea typeface="楷体" panose="02010609060101010101" pitchFamily="49" charset="-122"/>
                  <a:cs typeface="Lato" charset="0"/>
                </a:endParaRPr>
              </a:p>
            </p:txBody>
          </p:sp>
        </p:grpSp>
        <p:sp>
          <p:nvSpPr>
            <p:cNvPr id="77" name="AutoShape 34">
              <a:extLst>
                <a:ext uri="{FF2B5EF4-FFF2-40B4-BE49-F238E27FC236}">
                  <a16:creationId xmlns:a16="http://schemas.microsoft.com/office/drawing/2014/main" id="{5B776A4B-5371-478F-17D3-D996C7CEAF9A}"/>
                </a:ext>
              </a:extLst>
            </p:cNvPr>
            <p:cNvSpPr>
              <a:spLocks/>
            </p:cNvSpPr>
            <p:nvPr/>
          </p:nvSpPr>
          <p:spPr bwMode="auto">
            <a:xfrm>
              <a:off x="8128000" y="5557839"/>
              <a:ext cx="3178175" cy="649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19" tIns="45719" rIns="45719" bIns="45719" anchor="ctr"/>
            <a:lstStyle/>
            <a:p>
              <a:pPr algn="ctr" defTabSz="914400">
                <a:lnSpc>
                  <a:spcPct val="100000"/>
                </a:lnSpc>
                <a:defRPr/>
              </a:pPr>
              <a:r>
                <a:rPr lang="zh-CN" altLang="en-US" b="1" dirty="0">
                  <a:solidFill>
                    <a:srgbClr val="FFFFFF"/>
                  </a:solidFill>
                  <a:latin typeface="Times New Roman" panose="02020603050405020304" pitchFamily="18" charset="0"/>
                  <a:ea typeface="楷体" panose="02010609060101010101" pitchFamily="49" charset="-122"/>
                  <a:cs typeface="Lato" charset="0"/>
                </a:rPr>
                <a:t>立项攻坚</a:t>
              </a:r>
              <a:endParaRPr lang="es-ES" sz="1100" b="1" dirty="0">
                <a:latin typeface="Times New Roman" panose="02020603050405020304" pitchFamily="18" charset="0"/>
                <a:ea typeface="楷体" panose="02010609060101010101" pitchFamily="49" charset="-122"/>
                <a:cs typeface="Lato" charset="0"/>
              </a:endParaRPr>
            </a:p>
          </p:txBody>
        </p:sp>
        <p:sp>
          <p:nvSpPr>
            <p:cNvPr id="78" name="AutoShape 35">
              <a:extLst>
                <a:ext uri="{FF2B5EF4-FFF2-40B4-BE49-F238E27FC236}">
                  <a16:creationId xmlns:a16="http://schemas.microsoft.com/office/drawing/2014/main" id="{8910E8B0-7C69-3BB4-9360-1A360CEC0896}"/>
                </a:ext>
              </a:extLst>
            </p:cNvPr>
            <p:cNvSpPr>
              <a:spLocks/>
            </p:cNvSpPr>
            <p:nvPr/>
          </p:nvSpPr>
          <p:spPr bwMode="auto">
            <a:xfrm>
              <a:off x="12253913" y="4883150"/>
              <a:ext cx="4487862" cy="1651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846" y="0"/>
                  </a:moveTo>
                  <a:lnTo>
                    <a:pt x="2625" y="4984"/>
                  </a:lnTo>
                  <a:lnTo>
                    <a:pt x="305" y="4984"/>
                  </a:lnTo>
                  <a:cubicBezTo>
                    <a:pt x="136" y="4984"/>
                    <a:pt x="0" y="5356"/>
                    <a:pt x="0" y="5815"/>
                  </a:cubicBezTo>
                  <a:lnTo>
                    <a:pt x="0" y="20769"/>
                  </a:lnTo>
                  <a:cubicBezTo>
                    <a:pt x="0" y="21228"/>
                    <a:pt x="136" y="21599"/>
                    <a:pt x="305" y="21599"/>
                  </a:cubicBezTo>
                  <a:lnTo>
                    <a:pt x="21294" y="21599"/>
                  </a:lnTo>
                  <a:cubicBezTo>
                    <a:pt x="21463" y="21599"/>
                    <a:pt x="21599" y="21228"/>
                    <a:pt x="21599" y="20769"/>
                  </a:cubicBezTo>
                  <a:lnTo>
                    <a:pt x="21599" y="5815"/>
                  </a:lnTo>
                  <a:cubicBezTo>
                    <a:pt x="21600" y="5356"/>
                    <a:pt x="21463" y="4984"/>
                    <a:pt x="21294" y="4984"/>
                  </a:cubicBezTo>
                  <a:lnTo>
                    <a:pt x="5068" y="4984"/>
                  </a:lnTo>
                  <a:lnTo>
                    <a:pt x="3846" y="0"/>
                  </a:lnTo>
                  <a:close/>
                </a:path>
              </a:pathLst>
            </a:custGeom>
            <a:solidFill>
              <a:schemeClr val="accent3"/>
            </a:solidFill>
            <a:ln>
              <a:noFill/>
            </a:ln>
            <a:effectLst/>
          </p:spPr>
          <p:txBody>
            <a:bodyPr lIns="0" tIns="0" rIns="0" bIns="0" anchor="ctr"/>
            <a:lstStyle/>
            <a:p>
              <a:pPr>
                <a:lnSpc>
                  <a:spcPct val="100000"/>
                </a:lnSpc>
                <a:defRPr/>
              </a:pPr>
              <a:endParaRPr lang="es-ES" sz="1400" b="0">
                <a:solidFill>
                  <a:srgbClr val="FFFFFF"/>
                </a:solidFill>
                <a:latin typeface="Helvetica Light" charset="0"/>
                <a:cs typeface="Helvetica Light" charset="0"/>
                <a:sym typeface="Helvetica Light" charset="0"/>
              </a:endParaRPr>
            </a:p>
          </p:txBody>
        </p:sp>
        <p:grpSp>
          <p:nvGrpSpPr>
            <p:cNvPr id="79" name="Group 36">
              <a:extLst>
                <a:ext uri="{FF2B5EF4-FFF2-40B4-BE49-F238E27FC236}">
                  <a16:creationId xmlns:a16="http://schemas.microsoft.com/office/drawing/2014/main" id="{90F0E382-8F9D-EB36-93F0-B74D9B6F903F}"/>
                </a:ext>
              </a:extLst>
            </p:cNvPr>
            <p:cNvGrpSpPr>
              <a:grpSpLocks/>
            </p:cNvGrpSpPr>
            <p:nvPr/>
          </p:nvGrpSpPr>
          <p:grpSpPr bwMode="auto">
            <a:xfrm>
              <a:off x="12253913" y="3038475"/>
              <a:ext cx="1590675" cy="1590675"/>
              <a:chOff x="0" y="0"/>
              <a:chExt cx="1591420" cy="1591420"/>
            </a:xfrm>
          </p:grpSpPr>
          <p:sp>
            <p:nvSpPr>
              <p:cNvPr id="94" name="AutoShape 37">
                <a:extLst>
                  <a:ext uri="{FF2B5EF4-FFF2-40B4-BE49-F238E27FC236}">
                    <a16:creationId xmlns:a16="http://schemas.microsoft.com/office/drawing/2014/main" id="{C8077D93-81D8-A5F7-8835-EDE3B7CC044D}"/>
                  </a:ext>
                </a:extLst>
              </p:cNvPr>
              <p:cNvSpPr>
                <a:spLocks/>
              </p:cNvSpPr>
              <p:nvPr/>
            </p:nvSpPr>
            <p:spPr bwMode="auto">
              <a:xfrm>
                <a:off x="0" y="0"/>
                <a:ext cx="1591420" cy="15914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3"/>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a:lnSpc>
                    <a:spcPct val="100000"/>
                  </a:lnSpc>
                  <a:defRPr/>
                </a:pPr>
                <a:endParaRPr lang="es-ES" sz="1400" b="0" dirty="0">
                  <a:solidFill>
                    <a:srgbClr val="FFFFFF"/>
                  </a:solidFill>
                  <a:latin typeface="Helvetica Light" charset="0"/>
                  <a:cs typeface="Helvetica Light" charset="0"/>
                  <a:sym typeface="Helvetica Light" charset="0"/>
                </a:endParaRPr>
              </a:p>
            </p:txBody>
          </p:sp>
          <p:sp>
            <p:nvSpPr>
              <p:cNvPr id="95" name="AutoShape 38">
                <a:extLst>
                  <a:ext uri="{FF2B5EF4-FFF2-40B4-BE49-F238E27FC236}">
                    <a16:creationId xmlns:a16="http://schemas.microsoft.com/office/drawing/2014/main" id="{853B90FF-CEA0-F75F-C30D-09ACB6FA88A7}"/>
                  </a:ext>
                </a:extLst>
              </p:cNvPr>
              <p:cNvSpPr>
                <a:spLocks/>
              </p:cNvSpPr>
              <p:nvPr/>
            </p:nvSpPr>
            <p:spPr bwMode="auto">
              <a:xfrm>
                <a:off x="0" y="554297"/>
                <a:ext cx="1591420" cy="482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a:lnSpc>
                    <a:spcPct val="120000"/>
                  </a:lnSpc>
                  <a:defRPr/>
                </a:pPr>
                <a:r>
                  <a:rPr lang="en-US" altLang="zh-CN" sz="1200" b="1" dirty="0">
                    <a:solidFill>
                      <a:srgbClr val="FFFFFF"/>
                    </a:solidFill>
                    <a:latin typeface="Times New Roman" panose="02020603050405020304" pitchFamily="18" charset="0"/>
                    <a:ea typeface="楷体" panose="02010609060101010101" pitchFamily="49" charset="-122"/>
                    <a:cs typeface="Calibri" charset="0"/>
                    <a:sym typeface="Calibri" charset="0"/>
                  </a:rPr>
                  <a:t>2016~2018</a:t>
                </a:r>
                <a:r>
                  <a:rPr lang="zh-CN" altLang="en-US" sz="1200" b="1" dirty="0">
                    <a:solidFill>
                      <a:srgbClr val="FFFFFF"/>
                    </a:solidFill>
                    <a:latin typeface="Times New Roman" panose="02020603050405020304" pitchFamily="18" charset="0"/>
                    <a:ea typeface="楷体" panose="02010609060101010101" pitchFamily="49" charset="-122"/>
                    <a:cs typeface="Calibri" charset="0"/>
                    <a:sym typeface="Calibri" charset="0"/>
                  </a:rPr>
                  <a:t>年</a:t>
                </a:r>
                <a:endParaRPr lang="es-ES" altLang="zh-CN" sz="1200" b="1" dirty="0">
                  <a:latin typeface="Times New Roman" panose="02020603050405020304" pitchFamily="18" charset="0"/>
                  <a:ea typeface="楷体" panose="02010609060101010101" pitchFamily="49" charset="-122"/>
                  <a:cs typeface="Lato" charset="0"/>
                </a:endParaRPr>
              </a:p>
            </p:txBody>
          </p:sp>
        </p:grpSp>
        <p:sp>
          <p:nvSpPr>
            <p:cNvPr id="80" name="AutoShape 39">
              <a:extLst>
                <a:ext uri="{FF2B5EF4-FFF2-40B4-BE49-F238E27FC236}">
                  <a16:creationId xmlns:a16="http://schemas.microsoft.com/office/drawing/2014/main" id="{7DD8F805-1188-A005-2E6A-667C0000BF11}"/>
                </a:ext>
              </a:extLst>
            </p:cNvPr>
            <p:cNvSpPr>
              <a:spLocks/>
            </p:cNvSpPr>
            <p:nvPr/>
          </p:nvSpPr>
          <p:spPr bwMode="auto">
            <a:xfrm>
              <a:off x="12934950" y="5557839"/>
              <a:ext cx="3176587" cy="649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19" tIns="45719" rIns="45719" bIns="45719" anchor="ctr"/>
            <a:lstStyle/>
            <a:p>
              <a:pPr algn="ctr" defTabSz="876300">
                <a:lnSpc>
                  <a:spcPct val="100000"/>
                </a:lnSpc>
                <a:defRPr/>
              </a:pPr>
              <a:r>
                <a:rPr lang="zh-CN" altLang="en-US" sz="1600" b="1" dirty="0">
                  <a:solidFill>
                    <a:srgbClr val="FFFFFF"/>
                  </a:solidFill>
                  <a:latin typeface="Times New Roman" panose="02020603050405020304" pitchFamily="18" charset="0"/>
                  <a:ea typeface="楷体" panose="02010609060101010101" pitchFamily="49" charset="-122"/>
                  <a:cs typeface="Lato" charset="0"/>
                </a:rPr>
                <a:t>意见征集</a:t>
              </a:r>
              <a:endParaRPr lang="es-ES" sz="1100" b="1" dirty="0">
                <a:latin typeface="Times New Roman" panose="02020603050405020304" pitchFamily="18" charset="0"/>
                <a:ea typeface="楷体" panose="02010609060101010101" pitchFamily="49" charset="-122"/>
                <a:cs typeface="Lato" charset="0"/>
              </a:endParaRPr>
            </a:p>
          </p:txBody>
        </p:sp>
        <p:sp>
          <p:nvSpPr>
            <p:cNvPr id="81" name="AutoShape 40">
              <a:extLst>
                <a:ext uri="{FF2B5EF4-FFF2-40B4-BE49-F238E27FC236}">
                  <a16:creationId xmlns:a16="http://schemas.microsoft.com/office/drawing/2014/main" id="{82C347DF-E724-8E79-783C-147E0A8402E6}"/>
                </a:ext>
              </a:extLst>
            </p:cNvPr>
            <p:cNvSpPr>
              <a:spLocks/>
            </p:cNvSpPr>
            <p:nvPr/>
          </p:nvSpPr>
          <p:spPr bwMode="auto">
            <a:xfrm>
              <a:off x="17059275" y="5251450"/>
              <a:ext cx="4489450" cy="1651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05" y="0"/>
                  </a:moveTo>
                  <a:cubicBezTo>
                    <a:pt x="136" y="0"/>
                    <a:pt x="0" y="371"/>
                    <a:pt x="0" y="830"/>
                  </a:cubicBezTo>
                  <a:lnTo>
                    <a:pt x="0" y="15784"/>
                  </a:lnTo>
                  <a:cubicBezTo>
                    <a:pt x="0" y="16243"/>
                    <a:pt x="136" y="16615"/>
                    <a:pt x="305" y="16615"/>
                  </a:cubicBezTo>
                  <a:lnTo>
                    <a:pt x="2627" y="16615"/>
                  </a:lnTo>
                  <a:lnTo>
                    <a:pt x="3849" y="21599"/>
                  </a:lnTo>
                  <a:lnTo>
                    <a:pt x="5072" y="16615"/>
                  </a:lnTo>
                  <a:lnTo>
                    <a:pt x="21294" y="16615"/>
                  </a:lnTo>
                  <a:cubicBezTo>
                    <a:pt x="21463" y="16615"/>
                    <a:pt x="21599" y="16243"/>
                    <a:pt x="21599" y="15784"/>
                  </a:cubicBezTo>
                  <a:lnTo>
                    <a:pt x="21599" y="830"/>
                  </a:lnTo>
                  <a:cubicBezTo>
                    <a:pt x="21600" y="371"/>
                    <a:pt x="21463" y="0"/>
                    <a:pt x="21294" y="0"/>
                  </a:cubicBezTo>
                  <a:lnTo>
                    <a:pt x="305" y="0"/>
                  </a:lnTo>
                  <a:close/>
                </a:path>
              </a:pathLst>
            </a:custGeom>
            <a:solidFill>
              <a:schemeClr val="accent4"/>
            </a:solidFill>
            <a:ln>
              <a:noFill/>
            </a:ln>
            <a:effectLst/>
          </p:spPr>
          <p:txBody>
            <a:bodyPr lIns="0" tIns="0" rIns="0" bIns="0" anchor="ctr"/>
            <a:lstStyle/>
            <a:p>
              <a:pPr>
                <a:lnSpc>
                  <a:spcPct val="100000"/>
                </a:lnSpc>
                <a:defRPr/>
              </a:pPr>
              <a:endParaRPr lang="es-ES" sz="1400" b="0">
                <a:solidFill>
                  <a:srgbClr val="FFFFFF"/>
                </a:solidFill>
                <a:latin typeface="Helvetica Light" charset="0"/>
                <a:cs typeface="Helvetica Light" charset="0"/>
                <a:sym typeface="Helvetica Light" charset="0"/>
              </a:endParaRPr>
            </a:p>
          </p:txBody>
        </p:sp>
        <p:grpSp>
          <p:nvGrpSpPr>
            <p:cNvPr id="82" name="Group 41">
              <a:extLst>
                <a:ext uri="{FF2B5EF4-FFF2-40B4-BE49-F238E27FC236}">
                  <a16:creationId xmlns:a16="http://schemas.microsoft.com/office/drawing/2014/main" id="{395C9721-9F71-A2C0-3DC0-3F2F3BA1F6BB}"/>
                </a:ext>
              </a:extLst>
            </p:cNvPr>
            <p:cNvGrpSpPr>
              <a:grpSpLocks/>
            </p:cNvGrpSpPr>
            <p:nvPr/>
          </p:nvGrpSpPr>
          <p:grpSpPr bwMode="auto">
            <a:xfrm>
              <a:off x="17059275" y="7156450"/>
              <a:ext cx="1590675" cy="1592263"/>
              <a:chOff x="0" y="0"/>
              <a:chExt cx="1591420" cy="1591420"/>
            </a:xfrm>
          </p:grpSpPr>
          <p:sp>
            <p:nvSpPr>
              <p:cNvPr id="92" name="AutoShape 42">
                <a:extLst>
                  <a:ext uri="{FF2B5EF4-FFF2-40B4-BE49-F238E27FC236}">
                    <a16:creationId xmlns:a16="http://schemas.microsoft.com/office/drawing/2014/main" id="{14090DC0-EB63-3F21-3ABD-5B2172924492}"/>
                  </a:ext>
                </a:extLst>
              </p:cNvPr>
              <p:cNvSpPr>
                <a:spLocks/>
              </p:cNvSpPr>
              <p:nvPr/>
            </p:nvSpPr>
            <p:spPr bwMode="auto">
              <a:xfrm>
                <a:off x="0" y="0"/>
                <a:ext cx="1591420" cy="15914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4"/>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a:lnSpc>
                    <a:spcPct val="100000"/>
                  </a:lnSpc>
                  <a:defRPr/>
                </a:pPr>
                <a:endParaRPr lang="es-ES" sz="1200" b="1">
                  <a:solidFill>
                    <a:srgbClr val="FFFFFF"/>
                  </a:solidFill>
                  <a:latin typeface="Helvetica Light" charset="0"/>
                  <a:cs typeface="Helvetica Light" charset="0"/>
                  <a:sym typeface="Helvetica Light" charset="0"/>
                </a:endParaRPr>
              </a:p>
            </p:txBody>
          </p:sp>
          <p:sp>
            <p:nvSpPr>
              <p:cNvPr id="93" name="AutoShape 43">
                <a:extLst>
                  <a:ext uri="{FF2B5EF4-FFF2-40B4-BE49-F238E27FC236}">
                    <a16:creationId xmlns:a16="http://schemas.microsoft.com/office/drawing/2014/main" id="{FC65F9EA-4F9D-41EC-E99A-402A0FC1AA3F}"/>
                  </a:ext>
                </a:extLst>
              </p:cNvPr>
              <p:cNvSpPr>
                <a:spLocks/>
              </p:cNvSpPr>
              <p:nvPr/>
            </p:nvSpPr>
            <p:spPr bwMode="auto">
              <a:xfrm>
                <a:off x="0" y="553745"/>
                <a:ext cx="1591420" cy="48393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nchor="ctr"/>
              <a:lstStyle/>
              <a:p>
                <a:pPr algn="ctr">
                  <a:lnSpc>
                    <a:spcPct val="120000"/>
                  </a:lnSpc>
                  <a:defRPr/>
                </a:pPr>
                <a:r>
                  <a:rPr lang="es-ES" sz="1200" b="1" dirty="0">
                    <a:solidFill>
                      <a:srgbClr val="FFFFFF"/>
                    </a:solidFill>
                    <a:latin typeface="Times New Roman" panose="02020603050405020304" pitchFamily="18" charset="0"/>
                    <a:ea typeface="楷体" panose="02010609060101010101" pitchFamily="49" charset="-122"/>
                    <a:cs typeface="Lato" charset="0"/>
                  </a:rPr>
                  <a:t>2020</a:t>
                </a:r>
                <a:r>
                  <a:rPr lang="zh-CN" altLang="en-US" sz="1200" b="1" dirty="0">
                    <a:solidFill>
                      <a:srgbClr val="FFFFFF"/>
                    </a:solidFill>
                    <a:latin typeface="Times New Roman" panose="02020603050405020304" pitchFamily="18" charset="0"/>
                    <a:ea typeface="楷体" panose="02010609060101010101" pitchFamily="49" charset="-122"/>
                    <a:cs typeface="Lato" charset="0"/>
                  </a:rPr>
                  <a:t>年</a:t>
                </a:r>
                <a:endParaRPr lang="es-ES" sz="1000" b="1" dirty="0">
                  <a:latin typeface="Times New Roman" panose="02020603050405020304" pitchFamily="18" charset="0"/>
                  <a:ea typeface="楷体" panose="02010609060101010101" pitchFamily="49" charset="-122"/>
                  <a:cs typeface="Lato" charset="0"/>
                </a:endParaRPr>
              </a:p>
            </p:txBody>
          </p:sp>
        </p:grpSp>
        <p:sp>
          <p:nvSpPr>
            <p:cNvPr id="83" name="AutoShape 44">
              <a:extLst>
                <a:ext uri="{FF2B5EF4-FFF2-40B4-BE49-F238E27FC236}">
                  <a16:creationId xmlns:a16="http://schemas.microsoft.com/office/drawing/2014/main" id="{00FF544E-4D04-F816-6FEC-F542702F4696}"/>
                </a:ext>
              </a:extLst>
            </p:cNvPr>
            <p:cNvSpPr>
              <a:spLocks/>
            </p:cNvSpPr>
            <p:nvPr/>
          </p:nvSpPr>
          <p:spPr bwMode="auto">
            <a:xfrm>
              <a:off x="17740313" y="5557838"/>
              <a:ext cx="3178175" cy="6492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5719" tIns="45719" rIns="45719" bIns="45719" anchor="ctr"/>
            <a:lstStyle/>
            <a:p>
              <a:pPr algn="ctr" defTabSz="914400">
                <a:lnSpc>
                  <a:spcPct val="100000"/>
                </a:lnSpc>
                <a:defRPr/>
              </a:pPr>
              <a:r>
                <a:rPr lang="zh-CN" altLang="en-US" b="1" dirty="0">
                  <a:solidFill>
                    <a:srgbClr val="FFFFFF"/>
                  </a:solidFill>
                  <a:latin typeface="Times New Roman" panose="02020603050405020304" pitchFamily="18" charset="0"/>
                  <a:ea typeface="楷体" panose="02010609060101010101" pitchFamily="49" charset="-122"/>
                  <a:cs typeface="Lato" charset="0"/>
                </a:rPr>
                <a:t>颁布实施</a:t>
              </a:r>
              <a:endParaRPr lang="es-ES" sz="1100" b="1" dirty="0">
                <a:latin typeface="Times New Roman" panose="02020603050405020304" pitchFamily="18" charset="0"/>
                <a:ea typeface="楷体" panose="02010609060101010101" pitchFamily="49" charset="-122"/>
                <a:cs typeface="Lato" charset="0"/>
              </a:endParaRPr>
            </a:p>
          </p:txBody>
        </p:sp>
        <p:sp>
          <p:nvSpPr>
            <p:cNvPr id="84" name="AutoShape 45">
              <a:extLst>
                <a:ext uri="{FF2B5EF4-FFF2-40B4-BE49-F238E27FC236}">
                  <a16:creationId xmlns:a16="http://schemas.microsoft.com/office/drawing/2014/main" id="{F5A4FF84-AC12-7E30-19DB-264AC62B5BB9}"/>
                </a:ext>
              </a:extLst>
            </p:cNvPr>
            <p:cNvSpPr>
              <a:spLocks/>
            </p:cNvSpPr>
            <p:nvPr/>
          </p:nvSpPr>
          <p:spPr bwMode="auto">
            <a:xfrm>
              <a:off x="2836863" y="6902450"/>
              <a:ext cx="2427287" cy="457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algn="l">
                <a:defRPr/>
              </a:pPr>
              <a:r>
                <a:rPr lang="zh-CN" altLang="en-US" sz="1100" b="1" dirty="0">
                  <a:solidFill>
                    <a:srgbClr val="53585F"/>
                  </a:solidFill>
                  <a:latin typeface="Times New Roman" panose="02020603050405020304" pitchFamily="18" charset="0"/>
                  <a:ea typeface="楷体" panose="02010609060101010101" pitchFamily="49" charset="-122"/>
                  <a:cs typeface="Lato" charset="0"/>
                </a:rPr>
                <a:t>初期阶段</a:t>
              </a:r>
              <a:endParaRPr lang="es-ES" sz="1100" b="1" dirty="0">
                <a:latin typeface="Times New Roman" panose="02020603050405020304" pitchFamily="18" charset="0"/>
                <a:ea typeface="楷体" panose="02010609060101010101" pitchFamily="49" charset="-122"/>
                <a:cs typeface="Lato" charset="0"/>
              </a:endParaRPr>
            </a:p>
          </p:txBody>
        </p:sp>
        <p:sp>
          <p:nvSpPr>
            <p:cNvPr id="85" name="AutoShape 46">
              <a:extLst>
                <a:ext uri="{FF2B5EF4-FFF2-40B4-BE49-F238E27FC236}">
                  <a16:creationId xmlns:a16="http://schemas.microsoft.com/office/drawing/2014/main" id="{908FF185-2778-29CD-2A4C-D4B4E25653CE}"/>
                </a:ext>
              </a:extLst>
            </p:cNvPr>
            <p:cNvSpPr>
              <a:spLocks/>
            </p:cNvSpPr>
            <p:nvPr/>
          </p:nvSpPr>
          <p:spPr bwMode="auto">
            <a:xfrm>
              <a:off x="2867025" y="7446963"/>
              <a:ext cx="4262438" cy="10366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p>
              <a:pPr algn="l" defTabSz="647700">
                <a:lnSpc>
                  <a:spcPct val="120000"/>
                </a:lnSpc>
                <a:spcBef>
                  <a:spcPts val="1700"/>
                </a:spcBef>
                <a:defRPr/>
              </a:pPr>
              <a:r>
                <a:rPr lang="zh-CN" altLang="en-US" sz="1100" b="0" i="1" u="sng" dirty="0">
                  <a:solidFill>
                    <a:srgbClr val="000000"/>
                  </a:solidFill>
                  <a:effectLst/>
                  <a:latin typeface="Times New Roman" panose="02020603050405020304" pitchFamily="18" charset="0"/>
                  <a:ea typeface="楷体" panose="02010609060101010101" pitchFamily="49" charset="-122"/>
                </a:rPr>
                <a:t>清华大学公共安全研究院、中国标准化研究院</a:t>
              </a:r>
              <a:r>
                <a:rPr lang="zh-CN" altLang="en-US" sz="1100" b="0" i="0" dirty="0">
                  <a:solidFill>
                    <a:srgbClr val="000000"/>
                  </a:solidFill>
                  <a:effectLst/>
                  <a:latin typeface="Times New Roman" panose="02020603050405020304" pitchFamily="18" charset="0"/>
                  <a:ea typeface="楷体" panose="02010609060101010101" pitchFamily="49" charset="-122"/>
                </a:rPr>
                <a:t>等单位组成标准研究工作组，开展前期研究，形成标准草案并提交立项申请。</a:t>
              </a:r>
              <a:endParaRPr lang="es-ES" sz="1100" dirty="0">
                <a:latin typeface="Times New Roman" panose="02020603050405020304" pitchFamily="18" charset="0"/>
                <a:ea typeface="楷体" panose="02010609060101010101" pitchFamily="49" charset="-122"/>
                <a:cs typeface="Lato" charset="0"/>
              </a:endParaRPr>
            </a:p>
          </p:txBody>
        </p:sp>
        <p:sp>
          <p:nvSpPr>
            <p:cNvPr id="86" name="AutoShape 47">
              <a:extLst>
                <a:ext uri="{FF2B5EF4-FFF2-40B4-BE49-F238E27FC236}">
                  <a16:creationId xmlns:a16="http://schemas.microsoft.com/office/drawing/2014/main" id="{F52F4009-D4DE-1B4C-3690-84C2B35B1D70}"/>
                </a:ext>
              </a:extLst>
            </p:cNvPr>
            <p:cNvSpPr>
              <a:spLocks/>
            </p:cNvSpPr>
            <p:nvPr/>
          </p:nvSpPr>
          <p:spPr bwMode="auto">
            <a:xfrm>
              <a:off x="7661278" y="3218656"/>
              <a:ext cx="2427288" cy="45720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algn="l">
                <a:defRPr/>
              </a:pPr>
              <a:r>
                <a:rPr lang="zh-CN" altLang="en-US" sz="1100" b="1" dirty="0">
                  <a:solidFill>
                    <a:srgbClr val="53585F"/>
                  </a:solidFill>
                  <a:latin typeface="Times New Roman" panose="02020603050405020304" pitchFamily="18" charset="0"/>
                  <a:ea typeface="楷体" panose="02010609060101010101" pitchFamily="49" charset="-122"/>
                  <a:cs typeface="Lato" charset="0"/>
                </a:rPr>
                <a:t>成功立项</a:t>
              </a:r>
              <a:endParaRPr lang="es-ES" sz="1100" b="1" dirty="0">
                <a:latin typeface="Times New Roman" panose="02020603050405020304" pitchFamily="18" charset="0"/>
                <a:ea typeface="楷体" panose="02010609060101010101" pitchFamily="49" charset="-122"/>
                <a:cs typeface="Lato" charset="0"/>
              </a:endParaRPr>
            </a:p>
          </p:txBody>
        </p:sp>
        <p:sp>
          <p:nvSpPr>
            <p:cNvPr id="87" name="AutoShape 48">
              <a:extLst>
                <a:ext uri="{FF2B5EF4-FFF2-40B4-BE49-F238E27FC236}">
                  <a16:creationId xmlns:a16="http://schemas.microsoft.com/office/drawing/2014/main" id="{540F9E94-E6AE-641E-51D8-F051F86BEECC}"/>
                </a:ext>
              </a:extLst>
            </p:cNvPr>
            <p:cNvSpPr>
              <a:spLocks/>
            </p:cNvSpPr>
            <p:nvPr/>
          </p:nvSpPr>
          <p:spPr bwMode="auto">
            <a:xfrm>
              <a:off x="7691440" y="3698081"/>
              <a:ext cx="4264024" cy="103663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p>
              <a:pPr algn="l" defTabSz="647700">
                <a:lnSpc>
                  <a:spcPct val="120000"/>
                </a:lnSpc>
                <a:spcBef>
                  <a:spcPts val="1700"/>
                </a:spcBef>
                <a:defRPr/>
              </a:pPr>
              <a:r>
                <a:rPr lang="zh-CN" altLang="en-US" sz="1100" b="0" i="0" dirty="0">
                  <a:solidFill>
                    <a:srgbClr val="000000"/>
                  </a:solidFill>
                  <a:effectLst/>
                  <a:latin typeface="Times New Roman" panose="02020603050405020304" pitchFamily="18" charset="0"/>
                  <a:ea typeface="楷体" panose="02010609060101010101" pitchFamily="49" charset="-122"/>
                </a:rPr>
                <a:t>国家标准计划</a:t>
              </a:r>
              <a:r>
                <a:rPr lang="en-US" altLang="zh-CN" sz="1100" b="0" i="0" dirty="0">
                  <a:solidFill>
                    <a:srgbClr val="000000"/>
                  </a:solidFill>
                  <a:effectLst/>
                  <a:latin typeface="Times New Roman" panose="02020603050405020304" pitchFamily="18" charset="0"/>
                  <a:ea typeface="楷体" panose="02010609060101010101" pitchFamily="49" charset="-122"/>
                </a:rPr>
                <a:t>《</a:t>
              </a:r>
              <a:r>
                <a:rPr lang="zh-CN" altLang="en-US" sz="1100" b="0" i="0" dirty="0">
                  <a:solidFill>
                    <a:srgbClr val="000000"/>
                  </a:solidFill>
                  <a:effectLst/>
                  <a:latin typeface="Times New Roman" panose="02020603050405020304" pitchFamily="18" charset="0"/>
                  <a:ea typeface="楷体" panose="02010609060101010101" pitchFamily="49" charset="-122"/>
                </a:rPr>
                <a:t>应急物资分类及编码</a:t>
              </a:r>
              <a:r>
                <a:rPr lang="en-US" altLang="zh-CN" sz="1100" b="0" i="0" dirty="0">
                  <a:solidFill>
                    <a:srgbClr val="000000"/>
                  </a:solidFill>
                  <a:effectLst/>
                  <a:latin typeface="Times New Roman" panose="02020603050405020304" pitchFamily="18" charset="0"/>
                  <a:ea typeface="楷体" panose="02010609060101010101" pitchFamily="49" charset="-122"/>
                </a:rPr>
                <a:t>》 (20154021-T-469) </a:t>
              </a:r>
              <a:r>
                <a:rPr lang="zh-CN" altLang="en-US" sz="1100" b="0" i="0" dirty="0">
                  <a:solidFill>
                    <a:srgbClr val="000000"/>
                  </a:solidFill>
                  <a:effectLst/>
                  <a:latin typeface="Times New Roman" panose="02020603050405020304" pitchFamily="18" charset="0"/>
                  <a:ea typeface="楷体" panose="02010609060101010101" pitchFamily="49" charset="-122"/>
                </a:rPr>
                <a:t>正式下达，项目周期</a:t>
              </a:r>
              <a:r>
                <a:rPr lang="en-US" altLang="zh-CN" sz="1100" b="0" i="0" dirty="0">
                  <a:solidFill>
                    <a:srgbClr val="000000"/>
                  </a:solidFill>
                  <a:effectLst/>
                  <a:latin typeface="Times New Roman" panose="02020603050405020304" pitchFamily="18" charset="0"/>
                  <a:ea typeface="楷体" panose="02010609060101010101" pitchFamily="49" charset="-122"/>
                </a:rPr>
                <a:t>36</a:t>
              </a:r>
              <a:r>
                <a:rPr lang="zh-CN" altLang="en-US" sz="1100" b="0" i="0" dirty="0">
                  <a:solidFill>
                    <a:srgbClr val="000000"/>
                  </a:solidFill>
                  <a:effectLst/>
                  <a:latin typeface="Times New Roman" panose="02020603050405020304" pitchFamily="18" charset="0"/>
                  <a:ea typeface="楷体" panose="02010609060101010101" pitchFamily="49" charset="-122"/>
                </a:rPr>
                <a:t>个月，由</a:t>
              </a:r>
              <a:r>
                <a:rPr lang="en-US" altLang="zh-CN" sz="1100" b="0" i="0" dirty="0">
                  <a:solidFill>
                    <a:srgbClr val="000000"/>
                  </a:solidFill>
                  <a:effectLst/>
                  <a:latin typeface="Times New Roman" panose="02020603050405020304" pitchFamily="18" charset="0"/>
                  <a:ea typeface="楷体" panose="02010609060101010101" pitchFamily="49" charset="-122"/>
                </a:rPr>
                <a:t>TC287</a:t>
              </a:r>
              <a:r>
                <a:rPr lang="zh-CN" altLang="en-US" sz="1100" b="0" i="0" dirty="0">
                  <a:solidFill>
                    <a:srgbClr val="000000"/>
                  </a:solidFill>
                  <a:effectLst/>
                  <a:latin typeface="Times New Roman" panose="02020603050405020304" pitchFamily="18" charset="0"/>
                  <a:ea typeface="楷体" panose="02010609060101010101" pitchFamily="49" charset="-122"/>
                </a:rPr>
                <a:t>归口，国家标准化管理委员会主管。</a:t>
              </a:r>
              <a:endParaRPr lang="es-ES" sz="1100" dirty="0">
                <a:latin typeface="Times New Roman" panose="02020603050405020304" pitchFamily="18" charset="0"/>
                <a:ea typeface="楷体" panose="02010609060101010101" pitchFamily="49" charset="-122"/>
                <a:cs typeface="Lato" charset="0"/>
              </a:endParaRPr>
            </a:p>
          </p:txBody>
        </p:sp>
        <p:sp>
          <p:nvSpPr>
            <p:cNvPr id="88" name="AutoShape 49">
              <a:extLst>
                <a:ext uri="{FF2B5EF4-FFF2-40B4-BE49-F238E27FC236}">
                  <a16:creationId xmlns:a16="http://schemas.microsoft.com/office/drawing/2014/main" id="{C736FCE8-82DE-A3C5-46E8-BF1A854AC232}"/>
                </a:ext>
              </a:extLst>
            </p:cNvPr>
            <p:cNvSpPr>
              <a:spLocks/>
            </p:cNvSpPr>
            <p:nvPr/>
          </p:nvSpPr>
          <p:spPr bwMode="auto">
            <a:xfrm>
              <a:off x="12576175" y="6992938"/>
              <a:ext cx="2427288" cy="457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algn="l">
                <a:defRPr/>
              </a:pPr>
              <a:r>
                <a:rPr lang="zh-CN" altLang="en-US" sz="1100" b="1" dirty="0">
                  <a:solidFill>
                    <a:srgbClr val="53585F"/>
                  </a:solidFill>
                  <a:latin typeface="Times New Roman" panose="02020603050405020304" pitchFamily="18" charset="0"/>
                  <a:ea typeface="楷体" panose="02010609060101010101" pitchFamily="49" charset="-122"/>
                  <a:cs typeface="Lato" charset="0"/>
                </a:rPr>
                <a:t>形成草案</a:t>
              </a:r>
              <a:endParaRPr lang="es-ES" sz="1100" b="1" dirty="0">
                <a:latin typeface="Times New Roman" panose="02020603050405020304" pitchFamily="18" charset="0"/>
                <a:ea typeface="楷体" panose="02010609060101010101" pitchFamily="49" charset="-122"/>
                <a:cs typeface="Lato" charset="0"/>
              </a:endParaRPr>
            </a:p>
          </p:txBody>
        </p:sp>
        <p:sp>
          <p:nvSpPr>
            <p:cNvPr id="89" name="AutoShape 50">
              <a:extLst>
                <a:ext uri="{FF2B5EF4-FFF2-40B4-BE49-F238E27FC236}">
                  <a16:creationId xmlns:a16="http://schemas.microsoft.com/office/drawing/2014/main" id="{25FE6B5A-13C1-EAE5-B8D4-9FB2E5EF614E}"/>
                </a:ext>
              </a:extLst>
            </p:cNvPr>
            <p:cNvSpPr>
              <a:spLocks/>
            </p:cNvSpPr>
            <p:nvPr/>
          </p:nvSpPr>
          <p:spPr bwMode="auto">
            <a:xfrm>
              <a:off x="12606338" y="7526338"/>
              <a:ext cx="3957637" cy="10366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p>
              <a:pPr algn="l" defTabSz="647700">
                <a:lnSpc>
                  <a:spcPct val="120000"/>
                </a:lnSpc>
                <a:spcBef>
                  <a:spcPts val="1700"/>
                </a:spcBef>
                <a:defRPr/>
              </a:pPr>
              <a:r>
                <a:rPr lang="zh-CN" altLang="en-US" sz="1100" b="0" i="0" dirty="0">
                  <a:solidFill>
                    <a:srgbClr val="000000"/>
                  </a:solidFill>
                  <a:effectLst/>
                  <a:latin typeface="Times New Roman" panose="02020603050405020304" pitchFamily="18" charset="0"/>
                  <a:ea typeface="楷体" panose="02010609060101010101" pitchFamily="49" charset="-122"/>
                </a:rPr>
                <a:t>各起草单位对标准草案进行多轮调整和改进，形成征求意见稿。</a:t>
              </a:r>
              <a:endParaRPr lang="es-ES" sz="1100" dirty="0">
                <a:latin typeface="Times New Roman" panose="02020603050405020304" pitchFamily="18" charset="0"/>
                <a:ea typeface="楷体" panose="02010609060101010101" pitchFamily="49" charset="-122"/>
                <a:cs typeface="Lato" charset="0"/>
              </a:endParaRPr>
            </a:p>
          </p:txBody>
        </p:sp>
        <p:sp>
          <p:nvSpPr>
            <p:cNvPr id="90" name="AutoShape 51">
              <a:extLst>
                <a:ext uri="{FF2B5EF4-FFF2-40B4-BE49-F238E27FC236}">
                  <a16:creationId xmlns:a16="http://schemas.microsoft.com/office/drawing/2014/main" id="{9787BA02-2FA2-C221-B602-1D551880F0F0}"/>
                </a:ext>
              </a:extLst>
            </p:cNvPr>
            <p:cNvSpPr>
              <a:spLocks/>
            </p:cNvSpPr>
            <p:nvPr/>
          </p:nvSpPr>
          <p:spPr bwMode="auto">
            <a:xfrm>
              <a:off x="17300575" y="3449638"/>
              <a:ext cx="3957638" cy="457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38100" tIns="38100" rIns="38100" bIns="38100" anchor="ctr"/>
            <a:lstStyle/>
            <a:p>
              <a:pPr algn="l">
                <a:defRPr/>
              </a:pPr>
              <a:r>
                <a:rPr lang="zh-CN" altLang="en-US" sz="1100" b="1" dirty="0">
                  <a:solidFill>
                    <a:srgbClr val="53585F"/>
                  </a:solidFill>
                  <a:latin typeface="Times New Roman" panose="02020603050405020304" pitchFamily="18" charset="0"/>
                  <a:ea typeface="楷体" panose="02010609060101010101" pitchFamily="49" charset="-122"/>
                  <a:cs typeface="Lato" charset="0"/>
                </a:rPr>
                <a:t>正式颁布</a:t>
              </a:r>
              <a:endParaRPr lang="es-ES" sz="1100" b="1" dirty="0">
                <a:latin typeface="Times New Roman" panose="02020603050405020304" pitchFamily="18" charset="0"/>
                <a:ea typeface="楷体" panose="02010609060101010101" pitchFamily="49" charset="-122"/>
                <a:cs typeface="Lato" charset="0"/>
              </a:endParaRPr>
            </a:p>
          </p:txBody>
        </p:sp>
        <p:sp>
          <p:nvSpPr>
            <p:cNvPr id="91" name="AutoShape 52">
              <a:extLst>
                <a:ext uri="{FF2B5EF4-FFF2-40B4-BE49-F238E27FC236}">
                  <a16:creationId xmlns:a16="http://schemas.microsoft.com/office/drawing/2014/main" id="{8E85045D-8991-BB1C-3BB1-45EE7865774D}"/>
                </a:ext>
              </a:extLst>
            </p:cNvPr>
            <p:cNvSpPr>
              <a:spLocks/>
            </p:cNvSpPr>
            <p:nvPr/>
          </p:nvSpPr>
          <p:spPr bwMode="auto">
            <a:xfrm>
              <a:off x="17308513" y="3986213"/>
              <a:ext cx="3957637" cy="10366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p>
              <a:pPr algn="l" defTabSz="647700">
                <a:lnSpc>
                  <a:spcPct val="120000"/>
                </a:lnSpc>
                <a:spcBef>
                  <a:spcPts val="1700"/>
                </a:spcBef>
                <a:defRPr/>
              </a:pPr>
              <a:r>
                <a:rPr lang="es-ES" sz="1100" b="1" i="1" dirty="0">
                  <a:solidFill>
                    <a:srgbClr val="43AB92"/>
                  </a:solidFill>
                  <a:latin typeface="Times New Roman" panose="02020603050405020304" pitchFamily="18" charset="0"/>
                  <a:ea typeface="楷体" panose="02010609060101010101" pitchFamily="49" charset="-122"/>
                  <a:cs typeface="Lato" charset="0"/>
                </a:rPr>
                <a:t> GB/T 38565-2020</a:t>
              </a:r>
              <a:r>
                <a:rPr lang="es-ES" sz="1100" dirty="0">
                  <a:latin typeface="Times New Roman" panose="02020603050405020304" pitchFamily="18" charset="0"/>
                  <a:ea typeface="楷体" panose="02010609060101010101" pitchFamily="49" charset="-122"/>
                  <a:cs typeface="Lato" charset="0"/>
                </a:rPr>
                <a:t>(</a:t>
              </a:r>
              <a:r>
                <a:rPr lang="zh-CN" altLang="en-US" sz="1100" dirty="0">
                  <a:latin typeface="Times New Roman" panose="02020603050405020304" pitchFamily="18" charset="0"/>
                  <a:ea typeface="楷体" panose="02010609060101010101" pitchFamily="49" charset="-122"/>
                  <a:cs typeface="Lato" charset="0"/>
                </a:rPr>
                <a:t>即</a:t>
              </a:r>
              <a:r>
                <a:rPr lang="zh-CN" altLang="en-US" sz="1100" b="0" i="0" dirty="0">
                  <a:solidFill>
                    <a:srgbClr val="000000"/>
                  </a:solidFill>
                  <a:effectLst/>
                  <a:latin typeface="Times New Roman" panose="02020603050405020304" pitchFamily="18" charset="0"/>
                  <a:ea typeface="楷体" panose="02010609060101010101" pitchFamily="49" charset="-122"/>
                </a:rPr>
                <a:t>应急物资分类及编码</a:t>
              </a:r>
              <a:r>
                <a:rPr lang="es-ES" sz="1100" dirty="0">
                  <a:latin typeface="Times New Roman" panose="02020603050405020304" pitchFamily="18" charset="0"/>
                  <a:ea typeface="楷体" panose="02010609060101010101" pitchFamily="49" charset="-122"/>
                  <a:cs typeface="Lato" charset="0"/>
                </a:rPr>
                <a:t>) </a:t>
              </a:r>
              <a:r>
                <a:rPr lang="zh-CN" altLang="en-US" sz="1100" dirty="0">
                  <a:latin typeface="Times New Roman" panose="02020603050405020304" pitchFamily="18" charset="0"/>
                  <a:ea typeface="楷体" panose="02010609060101010101" pitchFamily="49" charset="-122"/>
                  <a:cs typeface="Lato" charset="0"/>
                </a:rPr>
                <a:t>正式颁布与实施。</a:t>
              </a:r>
              <a:endParaRPr lang="es-ES" sz="1100" dirty="0">
                <a:latin typeface="Times New Roman" panose="02020603050405020304" pitchFamily="18" charset="0"/>
                <a:ea typeface="楷体" panose="02010609060101010101" pitchFamily="49" charset="-122"/>
                <a:cs typeface="Lato" charset="0"/>
              </a:endParaRPr>
            </a:p>
          </p:txBody>
        </p:sp>
      </p:grpSp>
      <p:sp>
        <p:nvSpPr>
          <p:cNvPr id="100" name="矩形 99">
            <a:extLst>
              <a:ext uri="{FF2B5EF4-FFF2-40B4-BE49-F238E27FC236}">
                <a16:creationId xmlns:a16="http://schemas.microsoft.com/office/drawing/2014/main" id="{4CD28AD4-F867-EF27-3E62-9493FEEC7ED6}"/>
              </a:ext>
            </a:extLst>
          </p:cNvPr>
          <p:cNvSpPr/>
          <p:nvPr/>
        </p:nvSpPr>
        <p:spPr>
          <a:xfrm>
            <a:off x="3098331" y="3263220"/>
            <a:ext cx="197773" cy="3315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矩形 110">
            <a:extLst>
              <a:ext uri="{FF2B5EF4-FFF2-40B4-BE49-F238E27FC236}">
                <a16:creationId xmlns:a16="http://schemas.microsoft.com/office/drawing/2014/main" id="{9DA24A75-7001-A95B-39E0-E27C672104EC}"/>
              </a:ext>
            </a:extLst>
          </p:cNvPr>
          <p:cNvSpPr/>
          <p:nvPr/>
        </p:nvSpPr>
        <p:spPr>
          <a:xfrm>
            <a:off x="107780" y="1622916"/>
            <a:ext cx="197773" cy="3315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日期占位符 8">
            <a:extLst>
              <a:ext uri="{FF2B5EF4-FFF2-40B4-BE49-F238E27FC236}">
                <a16:creationId xmlns:a16="http://schemas.microsoft.com/office/drawing/2014/main" id="{7B8C784B-8F6B-145F-6778-A5CA167D31CE}"/>
              </a:ext>
            </a:extLst>
          </p:cNvPr>
          <p:cNvSpPr>
            <a:spLocks noGrp="1"/>
          </p:cNvSpPr>
          <p:nvPr>
            <p:ph type="dt" sz="half" idx="10"/>
          </p:nvPr>
        </p:nvSpPr>
        <p:spPr/>
        <p:txBody>
          <a:bodyPr/>
          <a:lstStyle/>
          <a:p>
            <a:fld id="{DF2B384B-8A3C-4BEE-8AF8-B0702DC533FD}"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0" name="页脚占位符 9">
            <a:extLst>
              <a:ext uri="{FF2B5EF4-FFF2-40B4-BE49-F238E27FC236}">
                <a16:creationId xmlns:a16="http://schemas.microsoft.com/office/drawing/2014/main" id="{5AAFEB89-39AC-5D8D-3A79-3F36FE3EAB8D}"/>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1" name="灯片编号占位符 10">
            <a:extLst>
              <a:ext uri="{FF2B5EF4-FFF2-40B4-BE49-F238E27FC236}">
                <a16:creationId xmlns:a16="http://schemas.microsoft.com/office/drawing/2014/main" id="{EF4C0B3B-7823-8F6D-E60B-F1CAF912A50A}"/>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4</a:t>
            </a:fld>
            <a:endParaRPr lang="zh-CN" altLang="en-US">
              <a:latin typeface="Times New Roman" panose="02020603050405020304" pitchFamily="18" charset="0"/>
              <a:ea typeface="楷体" panose="02010609060101010101" pitchFamily="49" charset="-122"/>
            </a:endParaRPr>
          </a:p>
        </p:txBody>
      </p:sp>
      <p:sp>
        <p:nvSpPr>
          <p:cNvPr id="12" name="文本框 11">
            <a:extLst>
              <a:ext uri="{FF2B5EF4-FFF2-40B4-BE49-F238E27FC236}">
                <a16:creationId xmlns:a16="http://schemas.microsoft.com/office/drawing/2014/main" id="{885839C9-9990-F4E7-A95E-53BD065FC7FD}"/>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中国应急物资分类体系：分类方法</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pic>
        <p:nvPicPr>
          <p:cNvPr id="13" name="图片 12">
            <a:extLst>
              <a:ext uri="{FF2B5EF4-FFF2-40B4-BE49-F238E27FC236}">
                <a16:creationId xmlns:a16="http://schemas.microsoft.com/office/drawing/2014/main" id="{E79BAE85-D726-C1DE-75D1-2A2E28A8721F}"/>
              </a:ext>
            </a:extLst>
          </p:cNvPr>
          <p:cNvPicPr>
            <a:picLocks noChangeAspect="1"/>
          </p:cNvPicPr>
          <p:nvPr/>
        </p:nvPicPr>
        <p:blipFill>
          <a:blip r:embed="rId3"/>
          <a:stretch>
            <a:fillRect/>
          </a:stretch>
        </p:blipFill>
        <p:spPr>
          <a:xfrm>
            <a:off x="252292" y="1174091"/>
            <a:ext cx="5274310" cy="2414270"/>
          </a:xfrm>
          <a:prstGeom prst="rect">
            <a:avLst/>
          </a:prstGeom>
        </p:spPr>
      </p:pic>
      <p:sp>
        <p:nvSpPr>
          <p:cNvPr id="14" name="文本框 13">
            <a:extLst>
              <a:ext uri="{FF2B5EF4-FFF2-40B4-BE49-F238E27FC236}">
                <a16:creationId xmlns:a16="http://schemas.microsoft.com/office/drawing/2014/main" id="{742A84EE-7E4A-B78C-804F-45A1F7A46D98}"/>
              </a:ext>
            </a:extLst>
          </p:cNvPr>
          <p:cNvSpPr txBox="1"/>
          <p:nvPr/>
        </p:nvSpPr>
        <p:spPr>
          <a:xfrm>
            <a:off x="5600301" y="1134744"/>
            <a:ext cx="6208794" cy="5025735"/>
          </a:xfrm>
          <a:prstGeom prst="rect">
            <a:avLst/>
          </a:prstGeom>
          <a:noFill/>
        </p:spPr>
        <p:txBody>
          <a:bodyPr wrap="square" rtlCol="0">
            <a:spAutoFit/>
          </a:bodyPr>
          <a:lstStyle/>
          <a:p>
            <a:pPr algn="just">
              <a:lnSpc>
                <a:spcPct val="150000"/>
              </a:lnSpc>
            </a:pPr>
            <a:r>
              <a:rPr lang="zh-CN" altLang="en-US" b="0" i="0" dirty="0">
                <a:solidFill>
                  <a:srgbClr val="000000"/>
                </a:solidFill>
                <a:effectLst/>
                <a:latin typeface="Times New Roman" panose="02020603050405020304" pitchFamily="18" charset="0"/>
                <a:ea typeface="楷体" panose="02010609060101010101" pitchFamily="49" charset="-122"/>
              </a:rPr>
              <a:t>采用</a:t>
            </a:r>
            <a:r>
              <a:rPr lang="zh-CN" altLang="en-US" b="1" i="0" dirty="0">
                <a:solidFill>
                  <a:srgbClr val="000000"/>
                </a:solidFill>
                <a:effectLst/>
                <a:latin typeface="Times New Roman" panose="02020603050405020304" pitchFamily="18" charset="0"/>
                <a:ea typeface="楷体" panose="02010609060101010101" pitchFamily="49" charset="-122"/>
              </a:rPr>
              <a:t>线分类法</a:t>
            </a:r>
            <a:r>
              <a:rPr lang="zh-CN" altLang="en-US" b="0" i="0" dirty="0">
                <a:solidFill>
                  <a:srgbClr val="000000"/>
                </a:solidFill>
                <a:effectLst/>
                <a:latin typeface="Times New Roman" panose="02020603050405020304" pitchFamily="18" charset="0"/>
                <a:ea typeface="楷体" panose="02010609060101010101" pitchFamily="49" charset="-122"/>
              </a:rPr>
              <a:t>（层级分类法），将应急物资分为</a:t>
            </a:r>
            <a:r>
              <a:rPr lang="en-US" altLang="zh-CN" b="1" i="0" dirty="0">
                <a:solidFill>
                  <a:srgbClr val="000000"/>
                </a:solidFill>
                <a:effectLst/>
                <a:latin typeface="Times New Roman" panose="02020603050405020304" pitchFamily="18" charset="0"/>
                <a:ea typeface="楷体" panose="02010609060101010101" pitchFamily="49" charset="-122"/>
              </a:rPr>
              <a:t>4</a:t>
            </a:r>
            <a:r>
              <a:rPr lang="zh-CN" altLang="en-US" b="1" i="0" dirty="0">
                <a:solidFill>
                  <a:srgbClr val="000000"/>
                </a:solidFill>
                <a:effectLst/>
                <a:latin typeface="Times New Roman" panose="02020603050405020304" pitchFamily="18" charset="0"/>
                <a:ea typeface="楷体" panose="02010609060101010101" pitchFamily="49" charset="-122"/>
              </a:rPr>
              <a:t>个层级</a:t>
            </a:r>
            <a:r>
              <a:rPr lang="zh-CN" altLang="en-US" b="0" i="0" dirty="0">
                <a:solidFill>
                  <a:srgbClr val="000000"/>
                </a:solidFill>
                <a:effectLst/>
                <a:latin typeface="Times New Roman" panose="02020603050405020304" pitchFamily="18" charset="0"/>
                <a:ea typeface="楷体" panose="02010609060101010101" pitchFamily="49" charset="-122"/>
              </a:rPr>
              <a:t>：</a:t>
            </a:r>
            <a:endParaRPr lang="en-US" altLang="zh-CN" b="1" i="0" dirty="0">
              <a:solidFill>
                <a:srgbClr val="000000"/>
              </a:solidFill>
              <a:effectLst/>
              <a:latin typeface="Times New Roman" panose="02020603050405020304" pitchFamily="18" charset="0"/>
              <a:ea typeface="楷体" panose="02010609060101010101" pitchFamily="49" charset="-122"/>
            </a:endParaRPr>
          </a:p>
          <a:p>
            <a:pPr algn="just">
              <a:lnSpc>
                <a:spcPct val="150000"/>
              </a:lnSpc>
              <a:buFont typeface="+mj-lt"/>
              <a:buAutoNum type="arabicPeriod"/>
            </a:pPr>
            <a:r>
              <a:rPr lang="zh-CN" altLang="en-US" b="1" i="0" dirty="0">
                <a:solidFill>
                  <a:srgbClr val="000000"/>
                </a:solidFill>
                <a:effectLst/>
                <a:latin typeface="Times New Roman" panose="02020603050405020304" pitchFamily="18" charset="0"/>
                <a:ea typeface="楷体" panose="02010609060101010101" pitchFamily="49" charset="-122"/>
              </a:rPr>
              <a:t>第一层级 </a:t>
            </a:r>
            <a:r>
              <a:rPr lang="en-US" altLang="zh-CN" b="1" i="0" dirty="0">
                <a:solidFill>
                  <a:srgbClr val="000000"/>
                </a:solidFill>
                <a:effectLst/>
                <a:latin typeface="Times New Roman" panose="02020603050405020304" pitchFamily="18" charset="0"/>
                <a:ea typeface="楷体" panose="02010609060101010101" pitchFamily="49" charset="-122"/>
              </a:rPr>
              <a:t>- </a:t>
            </a:r>
            <a:r>
              <a:rPr lang="zh-CN" altLang="en-US" b="1" i="0" dirty="0">
                <a:solidFill>
                  <a:srgbClr val="000000"/>
                </a:solidFill>
                <a:effectLst/>
                <a:latin typeface="Times New Roman" panose="02020603050405020304" pitchFamily="18" charset="0"/>
                <a:ea typeface="楷体" panose="02010609060101010101" pitchFamily="49" charset="-122"/>
              </a:rPr>
              <a:t>保障重点或物质性质</a:t>
            </a:r>
            <a:endParaRPr lang="en-US" altLang="zh-CN" b="1" i="0" dirty="0">
              <a:solidFill>
                <a:srgbClr val="000000"/>
              </a:solidFill>
              <a:effectLst/>
              <a:latin typeface="Times New Roman" panose="02020603050405020304" pitchFamily="18" charset="0"/>
              <a:ea typeface="楷体" panose="02010609060101010101" pitchFamily="49" charset="-122"/>
            </a:endParaRPr>
          </a:p>
          <a:p>
            <a:pPr algn="l">
              <a:lnSpc>
                <a:spcPct val="150000"/>
              </a:lnSpc>
              <a:buFont typeface="Arial" panose="020B0604020202020204" pitchFamily="34" charset="0"/>
              <a:buChar char="•"/>
            </a:pPr>
            <a:r>
              <a:rPr lang="en-US" altLang="zh-CN" b="1" i="0" dirty="0">
                <a:solidFill>
                  <a:srgbClr val="000000"/>
                </a:solidFill>
                <a:effectLst/>
                <a:latin typeface="Times New Roman" panose="02020603050405020304" pitchFamily="18" charset="0"/>
                <a:ea typeface="楷体" panose="02010609060101010101" pitchFamily="49" charset="-122"/>
              </a:rPr>
              <a:t>GB/T 38565—2020</a:t>
            </a:r>
            <a:r>
              <a:rPr lang="zh-CN" altLang="en-US" b="1" i="0" dirty="0">
                <a:solidFill>
                  <a:srgbClr val="000000"/>
                </a:solidFill>
                <a:effectLst/>
                <a:latin typeface="Times New Roman" panose="02020603050405020304" pitchFamily="18" charset="0"/>
                <a:ea typeface="楷体" panose="02010609060101010101" pitchFamily="49" charset="-122"/>
              </a:rPr>
              <a:t>标准</a:t>
            </a:r>
            <a:r>
              <a:rPr lang="zh-CN" altLang="en-US" b="0" i="0" dirty="0">
                <a:solidFill>
                  <a:srgbClr val="000000"/>
                </a:solidFill>
                <a:effectLst/>
                <a:latin typeface="Times New Roman" panose="02020603050405020304" pitchFamily="18" charset="0"/>
                <a:ea typeface="楷体" panose="02010609060101010101" pitchFamily="49" charset="-122"/>
              </a:rPr>
              <a:t>：基本生活保障物资、应急装备及配套物资、工程材料与机械加工设备</a:t>
            </a:r>
          </a:p>
          <a:p>
            <a:pPr algn="l">
              <a:lnSpc>
                <a:spcPct val="150000"/>
              </a:lnSpc>
              <a:buFont typeface="Arial" panose="020B0604020202020204" pitchFamily="34" charset="0"/>
              <a:buChar char="•"/>
            </a:pPr>
            <a:r>
              <a:rPr lang="en-US" altLang="zh-CN" b="1" i="0" dirty="0">
                <a:solidFill>
                  <a:srgbClr val="000000"/>
                </a:solidFill>
                <a:effectLst/>
                <a:latin typeface="Times New Roman" panose="02020603050405020304" pitchFamily="18" charset="0"/>
                <a:ea typeface="楷体" panose="02010609060101010101" pitchFamily="49" charset="-122"/>
              </a:rPr>
              <a:t>《</a:t>
            </a:r>
            <a:r>
              <a:rPr lang="zh-CN" altLang="en-US" b="1" i="0" dirty="0">
                <a:solidFill>
                  <a:srgbClr val="000000"/>
                </a:solidFill>
                <a:effectLst/>
                <a:latin typeface="Times New Roman" panose="02020603050405020304" pitchFamily="18" charset="0"/>
                <a:ea typeface="楷体" panose="02010609060101010101" pitchFamily="49" charset="-122"/>
              </a:rPr>
              <a:t>目录</a:t>
            </a:r>
            <a:r>
              <a:rPr lang="en-US" altLang="zh-CN" b="1" i="0" dirty="0">
                <a:solidFill>
                  <a:srgbClr val="000000"/>
                </a:solidFill>
                <a:effectLst/>
                <a:latin typeface="Times New Roman" panose="02020603050405020304" pitchFamily="18" charset="0"/>
                <a:ea typeface="楷体" panose="02010609060101010101" pitchFamily="49" charset="-122"/>
              </a:rPr>
              <a:t>》</a:t>
            </a:r>
            <a:r>
              <a:rPr lang="zh-CN" altLang="en-US" b="0" i="0" dirty="0">
                <a:solidFill>
                  <a:srgbClr val="000000"/>
                </a:solidFill>
                <a:effectLst/>
                <a:latin typeface="Times New Roman" panose="02020603050405020304" pitchFamily="18" charset="0"/>
                <a:ea typeface="楷体" panose="02010609060101010101" pitchFamily="49" charset="-122"/>
              </a:rPr>
              <a:t>：现场管理与保障、生命救援与生活救助、工程抢险与专业处置</a:t>
            </a:r>
          </a:p>
          <a:p>
            <a:pPr algn="just">
              <a:lnSpc>
                <a:spcPct val="150000"/>
              </a:lnSpc>
            </a:pPr>
            <a:r>
              <a:rPr lang="en-US" altLang="zh-CN" b="1" i="0" dirty="0">
                <a:solidFill>
                  <a:srgbClr val="000000"/>
                </a:solidFill>
                <a:effectLst/>
                <a:latin typeface="Times New Roman" panose="02020603050405020304" pitchFamily="18" charset="0"/>
                <a:ea typeface="楷体" panose="02010609060101010101" pitchFamily="49" charset="-122"/>
              </a:rPr>
              <a:t>2. </a:t>
            </a:r>
            <a:r>
              <a:rPr lang="zh-CN" altLang="en-US" b="1" i="0" dirty="0">
                <a:solidFill>
                  <a:srgbClr val="000000"/>
                </a:solidFill>
                <a:effectLst/>
                <a:latin typeface="Times New Roman" panose="02020603050405020304" pitchFamily="18" charset="0"/>
                <a:ea typeface="楷体" panose="02010609060101010101" pitchFamily="49" charset="-122"/>
              </a:rPr>
              <a:t>第二层级 </a:t>
            </a:r>
            <a:r>
              <a:rPr lang="en-US" altLang="zh-CN" b="1" i="0" dirty="0">
                <a:solidFill>
                  <a:srgbClr val="000000"/>
                </a:solidFill>
                <a:effectLst/>
                <a:latin typeface="Times New Roman" panose="02020603050405020304" pitchFamily="18" charset="0"/>
                <a:ea typeface="楷体" panose="02010609060101010101" pitchFamily="49" charset="-122"/>
              </a:rPr>
              <a:t>- </a:t>
            </a:r>
            <a:r>
              <a:rPr lang="zh-CN" altLang="en-US" b="1" i="0" dirty="0">
                <a:solidFill>
                  <a:srgbClr val="000000"/>
                </a:solidFill>
                <a:effectLst/>
                <a:latin typeface="Times New Roman" panose="02020603050405020304" pitchFamily="18" charset="0"/>
                <a:ea typeface="楷体" panose="02010609060101010101" pitchFamily="49" charset="-122"/>
              </a:rPr>
              <a:t>应急任务分解</a:t>
            </a:r>
            <a:endParaRPr lang="zh-CN" altLang="en-US" b="0" i="0" dirty="0">
              <a:solidFill>
                <a:srgbClr val="000000"/>
              </a:solidFill>
              <a:effectLst/>
              <a:latin typeface="Times New Roman" panose="02020603050405020304" pitchFamily="18" charset="0"/>
              <a:ea typeface="楷体" panose="02010609060101010101" pitchFamily="49" charset="-122"/>
            </a:endParaRPr>
          </a:p>
          <a:p>
            <a:pPr lvl="1" algn="just">
              <a:lnSpc>
                <a:spcPct val="150000"/>
              </a:lnSpc>
            </a:pPr>
            <a:r>
              <a:rPr lang="en-US" altLang="zh-CN" b="0" i="0" dirty="0">
                <a:solidFill>
                  <a:srgbClr val="000000"/>
                </a:solidFill>
                <a:effectLst/>
                <a:latin typeface="Times New Roman" panose="02020603050405020304" pitchFamily="18" charset="0"/>
                <a:ea typeface="楷体" panose="02010609060101010101" pitchFamily="49" charset="-122"/>
              </a:rPr>
              <a:t>16</a:t>
            </a:r>
            <a:r>
              <a:rPr lang="zh-CN" altLang="en-US" b="0" i="0" dirty="0">
                <a:solidFill>
                  <a:srgbClr val="000000"/>
                </a:solidFill>
                <a:effectLst/>
                <a:latin typeface="Times New Roman" panose="02020603050405020304" pitchFamily="18" charset="0"/>
                <a:ea typeface="楷体" panose="02010609060101010101" pitchFamily="49" charset="-122"/>
              </a:rPr>
              <a:t>个中类（按任务细分，如通信保障、医疗救援等）</a:t>
            </a:r>
          </a:p>
          <a:p>
            <a:pPr algn="just">
              <a:lnSpc>
                <a:spcPct val="150000"/>
              </a:lnSpc>
            </a:pPr>
            <a:r>
              <a:rPr lang="en-US" altLang="zh-CN" b="1" i="0" dirty="0">
                <a:solidFill>
                  <a:srgbClr val="000000"/>
                </a:solidFill>
                <a:effectLst/>
                <a:latin typeface="Times New Roman" panose="02020603050405020304" pitchFamily="18" charset="0"/>
                <a:ea typeface="楷体" panose="02010609060101010101" pitchFamily="49" charset="-122"/>
              </a:rPr>
              <a:t>3. </a:t>
            </a:r>
            <a:r>
              <a:rPr lang="zh-CN" altLang="en-US" b="1" i="0" dirty="0">
                <a:solidFill>
                  <a:srgbClr val="000000"/>
                </a:solidFill>
                <a:effectLst/>
                <a:latin typeface="Times New Roman" panose="02020603050405020304" pitchFamily="18" charset="0"/>
                <a:ea typeface="楷体" panose="02010609060101010101" pitchFamily="49" charset="-122"/>
              </a:rPr>
              <a:t>第三层级 </a:t>
            </a:r>
            <a:r>
              <a:rPr lang="en-US" altLang="zh-CN" b="1" i="0" dirty="0">
                <a:solidFill>
                  <a:srgbClr val="000000"/>
                </a:solidFill>
                <a:effectLst/>
                <a:latin typeface="Times New Roman" panose="02020603050405020304" pitchFamily="18" charset="0"/>
                <a:ea typeface="楷体" panose="02010609060101010101" pitchFamily="49" charset="-122"/>
              </a:rPr>
              <a:t>- </a:t>
            </a:r>
            <a:r>
              <a:rPr lang="zh-CN" altLang="en-US" b="1" i="0" dirty="0">
                <a:solidFill>
                  <a:srgbClr val="000000"/>
                </a:solidFill>
                <a:effectLst/>
                <a:latin typeface="Times New Roman" panose="02020603050405020304" pitchFamily="18" charset="0"/>
                <a:ea typeface="楷体" panose="02010609060101010101" pitchFamily="49" charset="-122"/>
              </a:rPr>
              <a:t>作业方式</a:t>
            </a:r>
            <a:r>
              <a:rPr lang="en-US" altLang="zh-CN" b="1" i="0" dirty="0">
                <a:solidFill>
                  <a:srgbClr val="000000"/>
                </a:solidFill>
                <a:effectLst/>
                <a:latin typeface="Times New Roman" panose="02020603050405020304" pitchFamily="18" charset="0"/>
                <a:ea typeface="楷体" panose="02010609060101010101" pitchFamily="49" charset="-122"/>
              </a:rPr>
              <a:t>/</a:t>
            </a:r>
            <a:r>
              <a:rPr lang="zh-CN" altLang="en-US" b="1" i="0" dirty="0">
                <a:solidFill>
                  <a:srgbClr val="000000"/>
                </a:solidFill>
                <a:effectLst/>
                <a:latin typeface="Times New Roman" panose="02020603050405020304" pitchFamily="18" charset="0"/>
                <a:ea typeface="楷体" panose="02010609060101010101" pitchFamily="49" charset="-122"/>
              </a:rPr>
              <a:t>物资功能</a:t>
            </a:r>
            <a:endParaRPr lang="zh-CN" altLang="en-US" b="0" i="0" dirty="0">
              <a:solidFill>
                <a:srgbClr val="000000"/>
              </a:solidFill>
              <a:effectLst/>
              <a:latin typeface="Times New Roman" panose="02020603050405020304" pitchFamily="18" charset="0"/>
              <a:ea typeface="楷体" panose="02010609060101010101" pitchFamily="49" charset="-122"/>
            </a:endParaRPr>
          </a:p>
          <a:p>
            <a:pPr lvl="1" algn="just">
              <a:lnSpc>
                <a:spcPct val="150000"/>
              </a:lnSpc>
            </a:pPr>
            <a:r>
              <a:rPr lang="en-US" altLang="zh-CN" b="0" i="0" dirty="0">
                <a:solidFill>
                  <a:srgbClr val="000000"/>
                </a:solidFill>
                <a:effectLst/>
                <a:latin typeface="Times New Roman" panose="02020603050405020304" pitchFamily="18" charset="0"/>
                <a:ea typeface="楷体" panose="02010609060101010101" pitchFamily="49" charset="-122"/>
              </a:rPr>
              <a:t>65</a:t>
            </a:r>
            <a:r>
              <a:rPr lang="zh-CN" altLang="en-US" b="0" i="0" dirty="0">
                <a:solidFill>
                  <a:srgbClr val="000000"/>
                </a:solidFill>
                <a:effectLst/>
                <a:latin typeface="Times New Roman" panose="02020603050405020304" pitchFamily="18" charset="0"/>
                <a:ea typeface="楷体" panose="02010609060101010101" pitchFamily="49" charset="-122"/>
              </a:rPr>
              <a:t>个小类（如破拆工具、防护装备等）</a:t>
            </a:r>
          </a:p>
          <a:p>
            <a:pPr algn="just">
              <a:lnSpc>
                <a:spcPct val="150000"/>
              </a:lnSpc>
            </a:pPr>
            <a:r>
              <a:rPr lang="en-US" altLang="zh-CN" b="1" i="0" dirty="0">
                <a:solidFill>
                  <a:srgbClr val="000000"/>
                </a:solidFill>
                <a:effectLst/>
                <a:latin typeface="Times New Roman" panose="02020603050405020304" pitchFamily="18" charset="0"/>
                <a:ea typeface="楷体" panose="02010609060101010101" pitchFamily="49" charset="-122"/>
              </a:rPr>
              <a:t>4. </a:t>
            </a:r>
            <a:r>
              <a:rPr lang="zh-CN" altLang="en-US" b="1" i="0" dirty="0">
                <a:solidFill>
                  <a:srgbClr val="000000"/>
                </a:solidFill>
                <a:effectLst/>
                <a:latin typeface="Times New Roman" panose="02020603050405020304" pitchFamily="18" charset="0"/>
                <a:ea typeface="楷体" panose="02010609060101010101" pitchFamily="49" charset="-122"/>
              </a:rPr>
              <a:t>第四层级 </a:t>
            </a:r>
            <a:r>
              <a:rPr lang="en-US" altLang="zh-CN" b="1" i="0" dirty="0">
                <a:solidFill>
                  <a:srgbClr val="000000"/>
                </a:solidFill>
                <a:effectLst/>
                <a:latin typeface="Times New Roman" panose="02020603050405020304" pitchFamily="18" charset="0"/>
                <a:ea typeface="楷体" panose="02010609060101010101" pitchFamily="49" charset="-122"/>
              </a:rPr>
              <a:t>– </a:t>
            </a:r>
            <a:r>
              <a:rPr lang="zh-CN" altLang="en-US" b="1" i="0" dirty="0">
                <a:solidFill>
                  <a:srgbClr val="000000"/>
                </a:solidFill>
                <a:effectLst/>
                <a:latin typeface="Times New Roman" panose="02020603050405020304" pitchFamily="18" charset="0"/>
                <a:ea typeface="楷体" panose="02010609060101010101" pitchFamily="49" charset="-122"/>
              </a:rPr>
              <a:t>具体物资</a:t>
            </a:r>
            <a:endParaRPr lang="zh-CN" altLang="en-US" b="0" i="0" dirty="0">
              <a:solidFill>
                <a:srgbClr val="000000"/>
              </a:solidFill>
              <a:effectLst/>
              <a:latin typeface="Times New Roman" panose="02020603050405020304" pitchFamily="18" charset="0"/>
              <a:ea typeface="楷体" panose="02010609060101010101" pitchFamily="49" charset="-122"/>
            </a:endParaRPr>
          </a:p>
          <a:p>
            <a:pPr lvl="1" algn="just">
              <a:lnSpc>
                <a:spcPct val="150000"/>
              </a:lnSpc>
            </a:pPr>
            <a:r>
              <a:rPr lang="zh-CN" altLang="en-US" b="0" i="0" dirty="0">
                <a:solidFill>
                  <a:srgbClr val="000000"/>
                </a:solidFill>
                <a:effectLst/>
                <a:latin typeface="Times New Roman" panose="02020603050405020304" pitchFamily="18" charset="0"/>
                <a:ea typeface="楷体" panose="02010609060101010101" pitchFamily="49" charset="-122"/>
              </a:rPr>
              <a:t>细化到具体物资名称</a:t>
            </a:r>
            <a:endParaRPr lang="zh-CN" altLang="en-US" dirty="0">
              <a:latin typeface="Times New Roman" panose="02020603050405020304" pitchFamily="18" charset="0"/>
              <a:ea typeface="楷体" panose="02010609060101010101" pitchFamily="49" charset="-122"/>
            </a:endParaRPr>
          </a:p>
        </p:txBody>
      </p:sp>
      <p:pic>
        <p:nvPicPr>
          <p:cNvPr id="16" name="图片 15">
            <a:extLst>
              <a:ext uri="{FF2B5EF4-FFF2-40B4-BE49-F238E27FC236}">
                <a16:creationId xmlns:a16="http://schemas.microsoft.com/office/drawing/2014/main" id="{874A96F5-4D0B-9C12-8CBE-B3A06CEA407B}"/>
              </a:ext>
            </a:extLst>
          </p:cNvPr>
          <p:cNvPicPr>
            <a:picLocks noChangeAspect="1"/>
          </p:cNvPicPr>
          <p:nvPr/>
        </p:nvPicPr>
        <p:blipFill>
          <a:blip r:embed="rId4"/>
          <a:srcRect l="2034" r="49801"/>
          <a:stretch/>
        </p:blipFill>
        <p:spPr>
          <a:xfrm>
            <a:off x="1287779" y="4386262"/>
            <a:ext cx="3317558" cy="795131"/>
          </a:xfrm>
          <a:prstGeom prst="rect">
            <a:avLst/>
          </a:prstGeom>
        </p:spPr>
      </p:pic>
      <p:sp>
        <p:nvSpPr>
          <p:cNvPr id="15" name="椭圆 14">
            <a:extLst>
              <a:ext uri="{FF2B5EF4-FFF2-40B4-BE49-F238E27FC236}">
                <a16:creationId xmlns:a16="http://schemas.microsoft.com/office/drawing/2014/main" id="{66E286C0-B631-40DB-A238-71F0EB7C973D}"/>
              </a:ext>
            </a:extLst>
          </p:cNvPr>
          <p:cNvSpPr>
            <a:spLocks noChangeAspect="1"/>
          </p:cNvSpPr>
          <p:nvPr/>
        </p:nvSpPr>
        <p:spPr>
          <a:xfrm>
            <a:off x="1287779" y="306091"/>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014062-EA4B-420A-2BCA-348A453245CA}"/>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75A37BF7-FAB4-5EFA-5DA8-E6E5E629C0B8}"/>
              </a:ext>
            </a:extLst>
          </p:cNvPr>
          <p:cNvPicPr>
            <a:picLocks noChangeAspect="1"/>
          </p:cNvPicPr>
          <p:nvPr/>
        </p:nvPicPr>
        <p:blipFill>
          <a:blip r:embed="rId3"/>
          <a:stretch>
            <a:fillRect/>
          </a:stretch>
        </p:blipFill>
        <p:spPr>
          <a:xfrm>
            <a:off x="838200" y="378676"/>
            <a:ext cx="4089020" cy="6100648"/>
          </a:xfrm>
          <a:prstGeom prst="rect">
            <a:avLst/>
          </a:prstGeom>
        </p:spPr>
      </p:pic>
      <p:sp>
        <p:nvSpPr>
          <p:cNvPr id="4" name="文本框 3">
            <a:extLst>
              <a:ext uri="{FF2B5EF4-FFF2-40B4-BE49-F238E27FC236}">
                <a16:creationId xmlns:a16="http://schemas.microsoft.com/office/drawing/2014/main" id="{51B8F25C-1465-7F23-44CE-5B18F8F2D5FD}"/>
              </a:ext>
            </a:extLst>
          </p:cNvPr>
          <p:cNvSpPr txBox="1"/>
          <p:nvPr/>
        </p:nvSpPr>
        <p:spPr>
          <a:xfrm>
            <a:off x="5834063" y="2162627"/>
            <a:ext cx="5519737" cy="2532745"/>
          </a:xfrm>
          <a:prstGeom prst="rect">
            <a:avLst/>
          </a:prstGeom>
          <a:noFill/>
        </p:spPr>
        <p:txBody>
          <a:bodyPr wrap="square" rtlCol="0">
            <a:spAutoFit/>
          </a:bodyPr>
          <a:lstStyle/>
          <a:p>
            <a:pPr>
              <a:lnSpc>
                <a:spcPct val="150000"/>
              </a:lnSpc>
            </a:pPr>
            <a:r>
              <a:rPr lang="zh-CN" altLang="en-US" dirty="0"/>
              <a:t>这里列出了第一大类从第一到第三层级的分类概况（第二大类和第三大类需要付费获取，而且种类繁杂，不方便可视化）。</a:t>
            </a:r>
            <a:endParaRPr lang="en-US" altLang="zh-CN" dirty="0"/>
          </a:p>
          <a:p>
            <a:pPr>
              <a:lnSpc>
                <a:spcPct val="150000"/>
              </a:lnSpc>
            </a:pPr>
            <a:r>
              <a:rPr lang="zh-CN" altLang="en-US" dirty="0"/>
              <a:t>可以看出来分的是很细的，常见的物资都包括在内，不常见的也包括在“其他”这一类下，该层级被编码为“</a:t>
            </a:r>
            <a:r>
              <a:rPr lang="en-US" altLang="zh-CN" dirty="0"/>
              <a:t>99</a:t>
            </a:r>
            <a:r>
              <a:rPr lang="zh-CN" altLang="en-US" dirty="0"/>
              <a:t>”。</a:t>
            </a:r>
          </a:p>
        </p:txBody>
      </p:sp>
    </p:spTree>
    <p:extLst>
      <p:ext uri="{BB962C8B-B14F-4D97-AF65-F5344CB8AC3E}">
        <p14:creationId xmlns:p14="http://schemas.microsoft.com/office/powerpoint/2010/main" val="4026490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日期占位符 12">
            <a:extLst>
              <a:ext uri="{FF2B5EF4-FFF2-40B4-BE49-F238E27FC236}">
                <a16:creationId xmlns:a16="http://schemas.microsoft.com/office/drawing/2014/main" id="{AA0E15FB-DD72-4D20-998D-6150F646347F}"/>
              </a:ext>
            </a:extLst>
          </p:cNvPr>
          <p:cNvSpPr>
            <a:spLocks noGrp="1"/>
          </p:cNvSpPr>
          <p:nvPr>
            <p:ph type="dt" sz="half" idx="10"/>
          </p:nvPr>
        </p:nvSpPr>
        <p:spPr/>
        <p:txBody>
          <a:bodyPr/>
          <a:lstStyle/>
          <a:p>
            <a:fld id="{4AA7180A-E09D-47F6-996F-925B0FA535E8}"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4" name="页脚占位符 13">
            <a:extLst>
              <a:ext uri="{FF2B5EF4-FFF2-40B4-BE49-F238E27FC236}">
                <a16:creationId xmlns:a16="http://schemas.microsoft.com/office/drawing/2014/main" id="{65F8F98D-3F3A-6E15-3323-0D8158642429}"/>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5" name="灯片编号占位符 14">
            <a:extLst>
              <a:ext uri="{FF2B5EF4-FFF2-40B4-BE49-F238E27FC236}">
                <a16:creationId xmlns:a16="http://schemas.microsoft.com/office/drawing/2014/main" id="{2D79D6D3-4408-4A1B-FE56-AB0AE0E7F2ED}"/>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6</a:t>
            </a:fld>
            <a:endParaRPr lang="zh-CN" altLang="en-US">
              <a:latin typeface="Times New Roman" panose="02020603050405020304" pitchFamily="18" charset="0"/>
              <a:ea typeface="楷体" panose="02010609060101010101" pitchFamily="49" charset="-122"/>
            </a:endParaRPr>
          </a:p>
        </p:txBody>
      </p:sp>
      <p:sp>
        <p:nvSpPr>
          <p:cNvPr id="17" name="文本框 16">
            <a:extLst>
              <a:ext uri="{FF2B5EF4-FFF2-40B4-BE49-F238E27FC236}">
                <a16:creationId xmlns:a16="http://schemas.microsoft.com/office/drawing/2014/main" id="{D1C68ACE-0799-6570-7231-0CA6811EBC2A}"/>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中国应急物资分类体系：分类依据与维度</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sp>
        <p:nvSpPr>
          <p:cNvPr id="18" name="文本框 17">
            <a:extLst>
              <a:ext uri="{FF2B5EF4-FFF2-40B4-BE49-F238E27FC236}">
                <a16:creationId xmlns:a16="http://schemas.microsoft.com/office/drawing/2014/main" id="{61EDD32B-72F4-7E5D-4C52-04D50E1FD94D}"/>
              </a:ext>
            </a:extLst>
          </p:cNvPr>
          <p:cNvSpPr txBox="1"/>
          <p:nvPr/>
        </p:nvSpPr>
        <p:spPr>
          <a:xfrm>
            <a:off x="781050" y="1243012"/>
            <a:ext cx="10706100" cy="5028556"/>
          </a:xfrm>
          <a:prstGeom prst="rect">
            <a:avLst/>
          </a:prstGeom>
          <a:noFill/>
        </p:spPr>
        <p:txBody>
          <a:bodyPr wrap="square" rtlCol="0">
            <a:spAutoFit/>
          </a:bodyPr>
          <a:lstStyle/>
          <a:p>
            <a:pPr>
              <a:lnSpc>
                <a:spcPct val="150000"/>
              </a:lnSpc>
            </a:pPr>
            <a:r>
              <a:rPr lang="zh-CN" altLang="en-US" b="1" u="sng" dirty="0">
                <a:latin typeface="Times New Roman" panose="02020603050405020304" pitchFamily="18" charset="0"/>
                <a:ea typeface="楷体" panose="02010609060101010101" pitchFamily="49" charset="-122"/>
              </a:rPr>
              <a:t>分类依据</a:t>
            </a:r>
            <a:endParaRPr lang="en-US" altLang="zh-CN" b="1" u="sng" dirty="0">
              <a:latin typeface="Times New Roman" panose="02020603050405020304" pitchFamily="18" charset="0"/>
              <a:ea typeface="楷体" panose="02010609060101010101" pitchFamily="49" charset="-122"/>
            </a:endParaRPr>
          </a:p>
          <a:p>
            <a:pPr lvl="1">
              <a:lnSpc>
                <a:spcPct val="150000"/>
              </a:lnSpc>
            </a:pPr>
            <a:r>
              <a:rPr lang="en-US" altLang="zh-CN" b="1" dirty="0">
                <a:latin typeface="Times New Roman" panose="02020603050405020304" pitchFamily="18" charset="0"/>
                <a:ea typeface="楷体" panose="02010609060101010101" pitchFamily="49" charset="-122"/>
              </a:rPr>
              <a:t>GB/T 38565-2020</a:t>
            </a:r>
            <a:r>
              <a:rPr lang="zh-CN" altLang="en-US" b="1" dirty="0">
                <a:latin typeface="Times New Roman" panose="02020603050405020304" pitchFamily="18" charset="0"/>
                <a:ea typeface="楷体" panose="02010609060101010101" pitchFamily="49" charset="-122"/>
              </a:rPr>
              <a:t>分类</a:t>
            </a:r>
            <a:r>
              <a:rPr lang="zh-CN" altLang="en-US" b="1" i="0" dirty="0">
                <a:solidFill>
                  <a:srgbClr val="000000"/>
                </a:solidFill>
                <a:effectLst/>
                <a:latin typeface="Times New Roman" panose="02020603050405020304" pitchFamily="18" charset="0"/>
                <a:ea typeface="楷体" panose="02010609060101010101" pitchFamily="49" charset="-122"/>
              </a:rPr>
              <a:t>核心依据：</a:t>
            </a:r>
          </a:p>
          <a:p>
            <a:pPr marL="742950" lvl="1" indent="-285750">
              <a:lnSpc>
                <a:spcPct val="150000"/>
              </a:lnSpc>
              <a:buFont typeface="Arial" panose="020B0604020202020204" pitchFamily="34" charset="0"/>
              <a:buChar char="•"/>
            </a:pPr>
            <a:r>
              <a:rPr lang="zh-CN" altLang="en-US" i="0" dirty="0">
                <a:solidFill>
                  <a:srgbClr val="000000"/>
                </a:solidFill>
                <a:effectLst/>
                <a:latin typeface="Times New Roman" panose="02020603050405020304" pitchFamily="18" charset="0"/>
                <a:ea typeface="楷体" panose="02010609060101010101" pitchFamily="49" charset="-122"/>
              </a:rPr>
              <a:t>优先依据：应急管理业务功能及用途（如救援、生活保障、工程抢险）。</a:t>
            </a:r>
            <a:endParaRPr lang="en-US" altLang="zh-CN" i="0" dirty="0">
              <a:solidFill>
                <a:srgbClr val="000000"/>
              </a:solidFill>
              <a:effectLst/>
              <a:latin typeface="Times New Roman" panose="02020603050405020304" pitchFamily="18" charset="0"/>
              <a:ea typeface="楷体" panose="02010609060101010101" pitchFamily="49" charset="-122"/>
            </a:endParaRPr>
          </a:p>
          <a:p>
            <a:pPr marL="742950" lvl="1" indent="-285750">
              <a:lnSpc>
                <a:spcPct val="150000"/>
              </a:lnSpc>
              <a:buFont typeface="Arial" panose="020B0604020202020204" pitchFamily="34" charset="0"/>
              <a:buChar char="•"/>
            </a:pPr>
            <a:r>
              <a:rPr lang="zh-CN" altLang="en-US" i="0" dirty="0">
                <a:solidFill>
                  <a:srgbClr val="000000"/>
                </a:solidFill>
                <a:effectLst/>
                <a:latin typeface="Times New Roman" panose="02020603050405020304" pitchFamily="18" charset="0"/>
                <a:ea typeface="楷体" panose="02010609060101010101" pitchFamily="49" charset="-122"/>
              </a:rPr>
              <a:t>补充依据：若功能用途无法明确，则按物资自身属性（如材料、形态）分类。</a:t>
            </a:r>
          </a:p>
          <a:p>
            <a:pPr lvl="1">
              <a:lnSpc>
                <a:spcPct val="150000"/>
              </a:lnSpc>
            </a:pPr>
            <a:r>
              <a:rPr lang="zh-CN" altLang="en-US" b="1" i="0" dirty="0">
                <a:solidFill>
                  <a:srgbClr val="000000"/>
                </a:solidFill>
                <a:effectLst/>
                <a:latin typeface="Times New Roman" panose="02020603050405020304" pitchFamily="18" charset="0"/>
                <a:ea typeface="楷体" panose="02010609060101010101" pitchFamily="49" charset="-122"/>
              </a:rPr>
              <a:t>原则性依据（符合</a:t>
            </a:r>
            <a:r>
              <a:rPr lang="en-US" altLang="zh-CN" b="1" i="0" dirty="0">
                <a:solidFill>
                  <a:srgbClr val="000000"/>
                </a:solidFill>
                <a:effectLst/>
                <a:latin typeface="Times New Roman" panose="02020603050405020304" pitchFamily="18" charset="0"/>
                <a:ea typeface="楷体" panose="02010609060101010101" pitchFamily="49" charset="-122"/>
              </a:rPr>
              <a:t>GB/T 7027—2002</a:t>
            </a:r>
            <a:r>
              <a:rPr lang="zh-CN" altLang="en-US" b="1" i="0" dirty="0">
                <a:solidFill>
                  <a:srgbClr val="000000"/>
                </a:solidFill>
                <a:effectLst/>
                <a:latin typeface="Times New Roman" panose="02020603050405020304" pitchFamily="18" charset="0"/>
                <a:ea typeface="楷体" panose="02010609060101010101" pitchFamily="49" charset="-122"/>
              </a:rPr>
              <a:t>）：</a:t>
            </a:r>
          </a:p>
          <a:p>
            <a:pPr marL="742950" lvl="1" indent="-285750">
              <a:lnSpc>
                <a:spcPct val="150000"/>
              </a:lnSpc>
              <a:buFont typeface="Arial" panose="020B0604020202020204" pitchFamily="34" charset="0"/>
              <a:buChar char="•"/>
            </a:pPr>
            <a:r>
              <a:rPr lang="zh-CN" altLang="en-US" i="0" dirty="0">
                <a:solidFill>
                  <a:srgbClr val="000000"/>
                </a:solidFill>
                <a:effectLst/>
                <a:latin typeface="Times New Roman" panose="02020603050405020304" pitchFamily="18" charset="0"/>
                <a:ea typeface="楷体" panose="02010609060101010101" pitchFamily="49" charset="-122"/>
              </a:rPr>
              <a:t>科学性、系统性、可扩延性、兼容性、综合实用性。</a:t>
            </a:r>
          </a:p>
          <a:p>
            <a:pPr>
              <a:lnSpc>
                <a:spcPct val="150000"/>
              </a:lnSpc>
            </a:pPr>
            <a:endParaRPr lang="en-US" altLang="zh-CN" dirty="0">
              <a:latin typeface="Times New Roman" panose="02020603050405020304" pitchFamily="18" charset="0"/>
              <a:ea typeface="楷体" panose="02010609060101010101" pitchFamily="49" charset="-122"/>
            </a:endParaRPr>
          </a:p>
          <a:p>
            <a:pPr>
              <a:lnSpc>
                <a:spcPct val="150000"/>
              </a:lnSpc>
            </a:pPr>
            <a:r>
              <a:rPr lang="zh-CN" altLang="en-US" b="1" u="sng" dirty="0">
                <a:latin typeface="Times New Roman" panose="02020603050405020304" pitchFamily="18" charset="0"/>
                <a:ea typeface="楷体" panose="02010609060101010101" pitchFamily="49" charset="-122"/>
              </a:rPr>
              <a:t>分类维度</a:t>
            </a:r>
            <a:endParaRPr lang="en-US" altLang="zh-CN" b="1" u="sng" dirty="0">
              <a:latin typeface="Times New Roman" panose="02020603050405020304" pitchFamily="18" charset="0"/>
              <a:ea typeface="楷体" panose="02010609060101010101" pitchFamily="49" charset="-122"/>
            </a:endParaRPr>
          </a:p>
          <a:p>
            <a:pPr>
              <a:lnSpc>
                <a:spcPct val="150000"/>
              </a:lnSpc>
            </a:pPr>
            <a:r>
              <a:rPr lang="en-US" altLang="zh-CN" b="1" dirty="0">
                <a:latin typeface="Times New Roman" panose="02020603050405020304" pitchFamily="18" charset="0"/>
                <a:ea typeface="楷体" panose="02010609060101010101" pitchFamily="49" charset="-122"/>
              </a:rPr>
              <a:t>GB/T 38565-2020</a:t>
            </a:r>
            <a:r>
              <a:rPr lang="zh-CN" altLang="en-US" b="1" dirty="0">
                <a:latin typeface="Times New Roman" panose="02020603050405020304" pitchFamily="18" charset="0"/>
                <a:ea typeface="楷体" panose="02010609060101010101" pitchFamily="49" charset="-122"/>
              </a:rPr>
              <a:t>和</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目录</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均有四个维度，但是</a:t>
            </a:r>
            <a:r>
              <a:rPr lang="en-US" altLang="zh-CN" b="1" dirty="0">
                <a:latin typeface="Times New Roman" panose="02020603050405020304" pitchFamily="18" charset="0"/>
                <a:ea typeface="楷体" panose="02010609060101010101" pitchFamily="49" charset="-122"/>
              </a:rPr>
              <a:t>GB/T 38565-2020</a:t>
            </a:r>
            <a:r>
              <a:rPr lang="zh-CN" altLang="en-US" b="1" dirty="0">
                <a:latin typeface="Times New Roman" panose="02020603050405020304" pitchFamily="18" charset="0"/>
                <a:ea typeface="楷体" panose="02010609060101010101" pitchFamily="49" charset="-122"/>
              </a:rPr>
              <a:t>对</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目录</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的维度进行了改进。</a:t>
            </a:r>
            <a:endParaRPr lang="en-US" altLang="zh-CN" b="1" dirty="0">
              <a:latin typeface="Times New Roman" panose="02020603050405020304" pitchFamily="18" charset="0"/>
              <a:ea typeface="楷体" panose="02010609060101010101" pitchFamily="49" charset="-122"/>
            </a:endParaRPr>
          </a:p>
          <a:p>
            <a:pPr marL="742950" lvl="1" indent="-285750">
              <a:lnSpc>
                <a:spcPct val="150000"/>
              </a:lnSpc>
              <a:buFont typeface="Arial" panose="020B0604020202020204" pitchFamily="34" charset="0"/>
              <a:buChar char="•"/>
            </a:pP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目录</a:t>
            </a:r>
            <a:r>
              <a:rPr lang="en-US" altLang="zh-CN" b="1" dirty="0">
                <a:latin typeface="Times New Roman" panose="02020603050405020304" pitchFamily="18" charset="0"/>
                <a:ea typeface="楷体" panose="02010609060101010101" pitchFamily="49" charset="-122"/>
              </a:rPr>
              <a:t>》</a:t>
            </a:r>
            <a:r>
              <a:rPr lang="zh-CN" altLang="en-US" b="1" dirty="0">
                <a:latin typeface="Times New Roman" panose="02020603050405020304" pitchFamily="18" charset="0"/>
                <a:ea typeface="楷体" panose="02010609060101010101" pitchFamily="49" charset="-122"/>
              </a:rPr>
              <a:t>：</a:t>
            </a:r>
            <a:r>
              <a:rPr lang="zh-CN" altLang="en-US" b="0" i="0" dirty="0">
                <a:solidFill>
                  <a:srgbClr val="000000"/>
                </a:solidFill>
                <a:effectLst/>
                <a:latin typeface="Ubuntu" panose="020B0504030602030204" pitchFamily="34" charset="0"/>
              </a:rPr>
              <a:t>以应急保障需求为导向，构建“</a:t>
            </a:r>
            <a:r>
              <a:rPr lang="zh-CN" altLang="en-US" b="1" i="0" dirty="0">
                <a:solidFill>
                  <a:srgbClr val="000000"/>
                </a:solidFill>
                <a:effectLst/>
                <a:latin typeface="Ubuntu" panose="020B0504030602030204" pitchFamily="34" charset="0"/>
              </a:rPr>
              <a:t>目标</a:t>
            </a:r>
            <a:r>
              <a:rPr lang="en-US" altLang="zh-CN" b="1" i="0" dirty="0">
                <a:solidFill>
                  <a:srgbClr val="000000"/>
                </a:solidFill>
                <a:effectLst/>
                <a:latin typeface="Ubuntu" panose="020B0504030602030204" pitchFamily="34" charset="0"/>
              </a:rPr>
              <a:t>—</a:t>
            </a:r>
            <a:r>
              <a:rPr lang="zh-CN" altLang="en-US" b="1" i="0" dirty="0">
                <a:solidFill>
                  <a:srgbClr val="000000"/>
                </a:solidFill>
                <a:effectLst/>
                <a:latin typeface="Ubuntu" panose="020B0504030602030204" pitchFamily="34" charset="0"/>
              </a:rPr>
              <a:t>任务</a:t>
            </a:r>
            <a:r>
              <a:rPr lang="en-US" altLang="zh-CN" b="1" i="0" dirty="0">
                <a:solidFill>
                  <a:srgbClr val="000000"/>
                </a:solidFill>
                <a:effectLst/>
                <a:latin typeface="Ubuntu" panose="020B0504030602030204" pitchFamily="34" charset="0"/>
              </a:rPr>
              <a:t>—</a:t>
            </a:r>
            <a:r>
              <a:rPr lang="zh-CN" altLang="en-US" b="1" i="0" dirty="0">
                <a:solidFill>
                  <a:srgbClr val="000000"/>
                </a:solidFill>
                <a:effectLst/>
                <a:latin typeface="Ubuntu" panose="020B0504030602030204" pitchFamily="34" charset="0"/>
              </a:rPr>
              <a:t>作业分工</a:t>
            </a:r>
            <a:r>
              <a:rPr lang="en-US" altLang="zh-CN" b="1" i="0" dirty="0">
                <a:solidFill>
                  <a:srgbClr val="000000"/>
                </a:solidFill>
                <a:effectLst/>
                <a:latin typeface="Ubuntu" panose="020B0504030602030204" pitchFamily="34" charset="0"/>
              </a:rPr>
              <a:t>—</a:t>
            </a:r>
            <a:r>
              <a:rPr lang="zh-CN" altLang="en-US" b="1" i="0" dirty="0">
                <a:solidFill>
                  <a:srgbClr val="000000"/>
                </a:solidFill>
                <a:effectLst/>
                <a:latin typeface="Ubuntu" panose="020B0504030602030204" pitchFamily="34" charset="0"/>
              </a:rPr>
              <a:t>保障物资</a:t>
            </a:r>
            <a:r>
              <a:rPr lang="zh-CN" altLang="en-US" b="0" i="0" dirty="0">
                <a:solidFill>
                  <a:srgbClr val="000000"/>
                </a:solidFill>
                <a:effectLst/>
                <a:latin typeface="Ubuntu" panose="020B0504030602030204" pitchFamily="34" charset="0"/>
              </a:rPr>
              <a:t>”的层级逻辑。</a:t>
            </a:r>
            <a:endParaRPr lang="en-US" altLang="zh-CN" b="0" i="0" dirty="0">
              <a:solidFill>
                <a:srgbClr val="000000"/>
              </a:solidFill>
              <a:effectLst/>
              <a:latin typeface="Ubuntu" panose="020B0504030602030204" pitchFamily="34" charset="0"/>
            </a:endParaRPr>
          </a:p>
          <a:p>
            <a:pPr marL="742950" lvl="1" indent="-285750">
              <a:lnSpc>
                <a:spcPct val="150000"/>
              </a:lnSpc>
              <a:buFont typeface="Arial" panose="020B0604020202020204" pitchFamily="34" charset="0"/>
              <a:buChar char="•"/>
            </a:pPr>
            <a:r>
              <a:rPr lang="en-US" altLang="zh-CN" b="1" dirty="0">
                <a:latin typeface="Times New Roman" panose="02020603050405020304" pitchFamily="18" charset="0"/>
                <a:ea typeface="楷体" panose="02010609060101010101" pitchFamily="49" charset="-122"/>
              </a:rPr>
              <a:t>GB/T 38565-2020</a:t>
            </a:r>
            <a:r>
              <a:rPr lang="zh-CN" altLang="en-US" b="1" dirty="0">
                <a:latin typeface="Times New Roman" panose="02020603050405020304" pitchFamily="18" charset="0"/>
                <a:ea typeface="楷体" panose="02010609060101010101" pitchFamily="49" charset="-122"/>
              </a:rPr>
              <a:t>：</a:t>
            </a:r>
            <a:r>
              <a:rPr lang="zh-CN" altLang="en-US" b="1" i="0" dirty="0">
                <a:solidFill>
                  <a:srgbClr val="000000"/>
                </a:solidFill>
                <a:effectLst/>
                <a:latin typeface="Ubuntu" panose="020B0504030602030204" pitchFamily="34" charset="0"/>
              </a:rPr>
              <a:t>性质</a:t>
            </a:r>
            <a:r>
              <a:rPr lang="zh-CN" altLang="en-US" b="0" i="0" dirty="0">
                <a:solidFill>
                  <a:srgbClr val="000000"/>
                </a:solidFill>
                <a:effectLst/>
                <a:latin typeface="Ubuntu" panose="020B0504030602030204" pitchFamily="34" charset="0"/>
              </a:rPr>
              <a:t>（大类）→ </a:t>
            </a:r>
            <a:r>
              <a:rPr lang="zh-CN" altLang="en-US" b="1" i="0" dirty="0">
                <a:solidFill>
                  <a:srgbClr val="000000"/>
                </a:solidFill>
                <a:effectLst/>
                <a:latin typeface="Ubuntu" panose="020B0504030602030204" pitchFamily="34" charset="0"/>
              </a:rPr>
              <a:t>功能用途</a:t>
            </a:r>
            <a:r>
              <a:rPr lang="zh-CN" altLang="en-US" b="0" i="0" dirty="0">
                <a:solidFill>
                  <a:srgbClr val="000000"/>
                </a:solidFill>
                <a:effectLst/>
                <a:latin typeface="Ubuntu" panose="020B0504030602030204" pitchFamily="34" charset="0"/>
              </a:rPr>
              <a:t>（中类）→ </a:t>
            </a:r>
            <a:r>
              <a:rPr lang="zh-CN" altLang="en-US" b="1" i="0" dirty="0">
                <a:solidFill>
                  <a:srgbClr val="000000"/>
                </a:solidFill>
                <a:effectLst/>
                <a:latin typeface="Ubuntu" panose="020B0504030602030204" pitchFamily="34" charset="0"/>
              </a:rPr>
              <a:t>种属关系</a:t>
            </a:r>
            <a:r>
              <a:rPr lang="zh-CN" altLang="en-US" b="0" i="0" dirty="0">
                <a:solidFill>
                  <a:srgbClr val="000000"/>
                </a:solidFill>
                <a:effectLst/>
                <a:latin typeface="Ubuntu" panose="020B0504030602030204" pitchFamily="34" charset="0"/>
              </a:rPr>
              <a:t>（小类）→ </a:t>
            </a:r>
            <a:r>
              <a:rPr lang="zh-CN" altLang="en-US" b="1" i="0" dirty="0">
                <a:solidFill>
                  <a:srgbClr val="000000"/>
                </a:solidFill>
                <a:effectLst/>
                <a:latin typeface="Ubuntu" panose="020B0504030602030204" pitchFamily="34" charset="0"/>
              </a:rPr>
              <a:t>具体物资</a:t>
            </a:r>
            <a:r>
              <a:rPr lang="zh-CN" altLang="en-US" b="0" i="0" dirty="0">
                <a:solidFill>
                  <a:srgbClr val="000000"/>
                </a:solidFill>
                <a:effectLst/>
                <a:latin typeface="Ubuntu" panose="020B0504030602030204" pitchFamily="34" charset="0"/>
              </a:rPr>
              <a:t>（细类）。</a:t>
            </a:r>
          </a:p>
          <a:p>
            <a:pPr marL="285750" indent="-285750">
              <a:lnSpc>
                <a:spcPct val="150000"/>
              </a:lnSpc>
              <a:buFont typeface="Arial" panose="020B0604020202020204" pitchFamily="34" charset="0"/>
              <a:buChar char="•"/>
            </a:pPr>
            <a:endParaRPr lang="en-US" altLang="zh-CN" b="1" dirty="0">
              <a:latin typeface="Times New Roman" panose="02020603050405020304" pitchFamily="18" charset="0"/>
              <a:ea typeface="楷体" panose="02010609060101010101" pitchFamily="49" charset="-122"/>
            </a:endParaRPr>
          </a:p>
        </p:txBody>
      </p:sp>
      <p:sp>
        <p:nvSpPr>
          <p:cNvPr id="9" name="椭圆 8">
            <a:extLst>
              <a:ext uri="{FF2B5EF4-FFF2-40B4-BE49-F238E27FC236}">
                <a16:creationId xmlns:a16="http://schemas.microsoft.com/office/drawing/2014/main" id="{3B06322B-413D-4590-8CB5-2FE5846E7655}"/>
              </a:ext>
            </a:extLst>
          </p:cNvPr>
          <p:cNvSpPr>
            <a:spLocks noChangeAspect="1"/>
          </p:cNvSpPr>
          <p:nvPr/>
        </p:nvSpPr>
        <p:spPr>
          <a:xfrm>
            <a:off x="1482033" y="309719"/>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105E8A-3920-97B3-4516-D1C3A110D3BE}"/>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12D89DF1-4C60-6B00-FCFC-386AB3D2269A}"/>
              </a:ext>
            </a:extLst>
          </p:cNvPr>
          <p:cNvSpPr txBox="1"/>
          <p:nvPr/>
        </p:nvSpPr>
        <p:spPr>
          <a:xfrm>
            <a:off x="513104" y="481427"/>
            <a:ext cx="6094070" cy="706755"/>
          </a:xfrm>
          <a:prstGeom prst="rect">
            <a:avLst/>
          </a:prstGeom>
          <a:noFill/>
        </p:spPr>
        <p:txBody>
          <a:bodyPr wrap="square">
            <a:spAutoFit/>
          </a:bodyPr>
          <a:lstStyle/>
          <a:p>
            <a:r>
              <a:rPr lang="zh-CN" altLang="en-US" sz="4000" dirty="0">
                <a:latin typeface="Times New Roman" panose="02020603050405020304" pitchFamily="18" charset="0"/>
                <a:ea typeface="楷体" panose="02010609060101010101" pitchFamily="49" charset="-122"/>
              </a:rPr>
              <a:t>目录</a:t>
            </a:r>
            <a:endParaRPr lang="zh-CN" altLang="en-US" sz="4800" dirty="0">
              <a:latin typeface="Times New Roman" panose="02020603050405020304" pitchFamily="18" charset="0"/>
              <a:ea typeface="楷体" panose="02010609060101010101" pitchFamily="49" charset="-122"/>
            </a:endParaRPr>
          </a:p>
        </p:txBody>
      </p:sp>
      <p:sp>
        <p:nvSpPr>
          <p:cNvPr id="5" name="矩形 4">
            <a:extLst>
              <a:ext uri="{FF2B5EF4-FFF2-40B4-BE49-F238E27FC236}">
                <a16:creationId xmlns:a16="http://schemas.microsoft.com/office/drawing/2014/main" id="{FE10FD22-0249-3509-50D5-645CB4518B74}"/>
              </a:ext>
            </a:extLst>
          </p:cNvPr>
          <p:cNvSpPr/>
          <p:nvPr/>
        </p:nvSpPr>
        <p:spPr>
          <a:xfrm flipV="1">
            <a:off x="530394" y="1218346"/>
            <a:ext cx="2802187" cy="1066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endParaRPr lang="zh-CN" altLang="en-US" sz="100" dirty="0">
              <a:latin typeface="Palatino Linotype" panose="02040502050505030304" pitchFamily="18" charset="0"/>
            </a:endParaRPr>
          </a:p>
        </p:txBody>
      </p:sp>
      <p:sp>
        <p:nvSpPr>
          <p:cNvPr id="4" name="矩形 3">
            <a:extLst>
              <a:ext uri="{FF2B5EF4-FFF2-40B4-BE49-F238E27FC236}">
                <a16:creationId xmlns:a16="http://schemas.microsoft.com/office/drawing/2014/main" id="{0115ABC7-6562-4A87-8EAB-A58DDDC53084}"/>
              </a:ext>
            </a:extLst>
          </p:cNvPr>
          <p:cNvSpPr/>
          <p:nvPr/>
        </p:nvSpPr>
        <p:spPr>
          <a:xfrm>
            <a:off x="704810" y="1983521"/>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01</a:t>
            </a:r>
            <a:endParaRPr lang="zh-CN" altLang="en-US" sz="2000" dirty="0">
              <a:latin typeface="Times New Roman" panose="02020603050405020304" pitchFamily="18" charset="0"/>
              <a:ea typeface="楷体" panose="02010609060101010101" pitchFamily="49" charset="-122"/>
            </a:endParaRPr>
          </a:p>
        </p:txBody>
      </p:sp>
      <p:sp>
        <p:nvSpPr>
          <p:cNvPr id="11" name="文本框 10">
            <a:extLst>
              <a:ext uri="{FF2B5EF4-FFF2-40B4-BE49-F238E27FC236}">
                <a16:creationId xmlns:a16="http://schemas.microsoft.com/office/drawing/2014/main" id="{2EAF7700-22D9-794D-5319-49EB8620EA49}"/>
              </a:ext>
            </a:extLst>
          </p:cNvPr>
          <p:cNvSpPr txBox="1"/>
          <p:nvPr/>
        </p:nvSpPr>
        <p:spPr>
          <a:xfrm>
            <a:off x="1342801" y="1970545"/>
            <a:ext cx="5520279"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应急物资分类体系（调研任务）</a:t>
            </a:r>
            <a:endParaRPr lang="en-US" altLang="zh-CN" sz="2400" dirty="0">
              <a:solidFill>
                <a:schemeClr val="tx1">
                  <a:lumMod val="50000"/>
                  <a:lumOff val="50000"/>
                </a:schemeClr>
              </a:solidFill>
              <a:latin typeface="Times New Roman" panose="02020603050405020304" pitchFamily="18" charset="0"/>
              <a:ea typeface="楷体" panose="02010609060101010101" pitchFamily="49" charset="-122"/>
            </a:endParaRPr>
          </a:p>
        </p:txBody>
      </p:sp>
      <p:sp>
        <p:nvSpPr>
          <p:cNvPr id="19" name="矩形 18">
            <a:extLst>
              <a:ext uri="{FF2B5EF4-FFF2-40B4-BE49-F238E27FC236}">
                <a16:creationId xmlns:a16="http://schemas.microsoft.com/office/drawing/2014/main" id="{76F2C4D7-0611-7E70-2383-25D3A36AF373}"/>
              </a:ext>
            </a:extLst>
          </p:cNvPr>
          <p:cNvSpPr/>
          <p:nvPr/>
        </p:nvSpPr>
        <p:spPr>
          <a:xfrm>
            <a:off x="704810" y="3969800"/>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03</a:t>
            </a:r>
            <a:endParaRPr lang="zh-CN" altLang="en-US" sz="2000" dirty="0">
              <a:latin typeface="Times New Roman" panose="02020603050405020304" pitchFamily="18" charset="0"/>
              <a:ea typeface="楷体" panose="02010609060101010101" pitchFamily="49" charset="-122"/>
            </a:endParaRPr>
          </a:p>
        </p:txBody>
      </p:sp>
      <p:sp>
        <p:nvSpPr>
          <p:cNvPr id="20" name="文本框 19">
            <a:extLst>
              <a:ext uri="{FF2B5EF4-FFF2-40B4-BE49-F238E27FC236}">
                <a16:creationId xmlns:a16="http://schemas.microsoft.com/office/drawing/2014/main" id="{C66CD854-6BAC-559D-FBA3-70328E5DC198}"/>
              </a:ext>
            </a:extLst>
          </p:cNvPr>
          <p:cNvSpPr txBox="1"/>
          <p:nvPr/>
        </p:nvSpPr>
        <p:spPr>
          <a:xfrm>
            <a:off x="1342801" y="3949204"/>
            <a:ext cx="5037679"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人口及灾难分布可视化（工具任务）</a:t>
            </a:r>
            <a:endParaRPr lang="en-GB" sz="2400" dirty="0">
              <a:solidFill>
                <a:schemeClr val="tx1">
                  <a:lumMod val="50000"/>
                  <a:lumOff val="50000"/>
                </a:schemeClr>
              </a:solidFill>
              <a:latin typeface="Times New Roman" panose="02020603050405020304" pitchFamily="18" charset="0"/>
              <a:ea typeface="楷体" panose="02010609060101010101" pitchFamily="49" charset="-122"/>
            </a:endParaRPr>
          </a:p>
        </p:txBody>
      </p:sp>
      <p:sp>
        <p:nvSpPr>
          <p:cNvPr id="24" name="矩形 23">
            <a:extLst>
              <a:ext uri="{FF2B5EF4-FFF2-40B4-BE49-F238E27FC236}">
                <a16:creationId xmlns:a16="http://schemas.microsoft.com/office/drawing/2014/main" id="{3996B891-FD4A-7C1F-1C90-8AA097FA4201}"/>
              </a:ext>
            </a:extLst>
          </p:cNvPr>
          <p:cNvSpPr/>
          <p:nvPr/>
        </p:nvSpPr>
        <p:spPr>
          <a:xfrm>
            <a:off x="704810" y="4947465"/>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04</a:t>
            </a:r>
            <a:endParaRPr lang="zh-CN" altLang="en-US" sz="2000" dirty="0">
              <a:latin typeface="Times New Roman" panose="02020603050405020304" pitchFamily="18" charset="0"/>
              <a:ea typeface="楷体" panose="02010609060101010101" pitchFamily="49" charset="-122"/>
            </a:endParaRPr>
          </a:p>
        </p:txBody>
      </p:sp>
      <p:sp>
        <p:nvSpPr>
          <p:cNvPr id="25" name="文本框 24">
            <a:extLst>
              <a:ext uri="{FF2B5EF4-FFF2-40B4-BE49-F238E27FC236}">
                <a16:creationId xmlns:a16="http://schemas.microsoft.com/office/drawing/2014/main" id="{9CA141BC-CB7C-DF4F-0C25-2D451113401A}"/>
              </a:ext>
            </a:extLst>
          </p:cNvPr>
          <p:cNvSpPr txBox="1"/>
          <p:nvPr/>
        </p:nvSpPr>
        <p:spPr>
          <a:xfrm>
            <a:off x="1342799" y="4923059"/>
            <a:ext cx="2588171" cy="424732"/>
          </a:xfrm>
          <a:prstGeom prst="rect">
            <a:avLst/>
          </a:prstGeom>
        </p:spPr>
        <p:txBody>
          <a:bodyPr wrap="square">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chemeClr val="tx1">
                    <a:lumMod val="50000"/>
                    <a:lumOff val="50000"/>
                  </a:schemeClr>
                </a:solidFill>
                <a:latin typeface="Times New Roman" panose="02020603050405020304" pitchFamily="18" charset="0"/>
                <a:ea typeface="楷体" panose="02010609060101010101" pitchFamily="49" charset="-122"/>
              </a:rPr>
              <a:t>总结</a:t>
            </a:r>
          </a:p>
        </p:txBody>
      </p:sp>
      <p:sp>
        <p:nvSpPr>
          <p:cNvPr id="8" name="矩形 7">
            <a:extLst>
              <a:ext uri="{FF2B5EF4-FFF2-40B4-BE49-F238E27FC236}">
                <a16:creationId xmlns:a16="http://schemas.microsoft.com/office/drawing/2014/main" id="{99632C0B-895C-481E-1889-DA74CB064C97}"/>
              </a:ext>
            </a:extLst>
          </p:cNvPr>
          <p:cNvSpPr/>
          <p:nvPr/>
        </p:nvSpPr>
        <p:spPr>
          <a:xfrm>
            <a:off x="704810" y="2962373"/>
            <a:ext cx="578734" cy="3987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altLang="zh-CN" sz="2000" dirty="0">
                <a:latin typeface="Times New Roman" panose="02020603050405020304" pitchFamily="18" charset="0"/>
                <a:ea typeface="楷体" panose="02010609060101010101" pitchFamily="49" charset="-122"/>
              </a:rPr>
              <a:t>02</a:t>
            </a:r>
            <a:endParaRPr lang="zh-CN" altLang="en-US" sz="2000" dirty="0">
              <a:latin typeface="Times New Roman" panose="02020603050405020304" pitchFamily="18" charset="0"/>
              <a:ea typeface="楷体" panose="02010609060101010101" pitchFamily="49" charset="-122"/>
            </a:endParaRPr>
          </a:p>
        </p:txBody>
      </p:sp>
      <p:sp>
        <p:nvSpPr>
          <p:cNvPr id="9" name="文本框 8">
            <a:extLst>
              <a:ext uri="{FF2B5EF4-FFF2-40B4-BE49-F238E27FC236}">
                <a16:creationId xmlns:a16="http://schemas.microsoft.com/office/drawing/2014/main" id="{7280192D-47E8-FBB2-4210-592F0A2D0C1F}"/>
              </a:ext>
            </a:extLst>
          </p:cNvPr>
          <p:cNvSpPr txBox="1"/>
          <p:nvPr/>
        </p:nvSpPr>
        <p:spPr>
          <a:xfrm>
            <a:off x="1343024" y="2945587"/>
            <a:ext cx="6957696" cy="424732"/>
          </a:xfrm>
          <a:prstGeom prst="rect">
            <a:avLst/>
          </a:prstGeom>
          <a:noFill/>
        </p:spPr>
        <p:txBody>
          <a:bodyPr wrap="square" rtlCol="0">
            <a:spAutoFit/>
          </a:bodyPr>
          <a:lstStyle/>
          <a:p>
            <a:pPr>
              <a:lnSpc>
                <a:spcPct val="90000"/>
              </a:lnSpc>
              <a:spcBef>
                <a:spcPts val="1000"/>
              </a:spcBef>
              <a:buClrTx/>
              <a:buSzTx/>
            </a:pPr>
            <a:r>
              <a:rPr lang="zh-CN" altLang="en-US" sz="2400" dirty="0">
                <a:latin typeface="Times New Roman" panose="02020603050405020304" pitchFamily="18" charset="0"/>
                <a:ea typeface="楷体" panose="02010609060101010101" pitchFamily="49" charset="-122"/>
              </a:rPr>
              <a:t>新时期与新形势人民群众需求的变化（调研任务）</a:t>
            </a:r>
          </a:p>
        </p:txBody>
      </p:sp>
    </p:spTree>
    <p:extLst>
      <p:ext uri="{BB962C8B-B14F-4D97-AF65-F5344CB8AC3E}">
        <p14:creationId xmlns:p14="http://schemas.microsoft.com/office/powerpoint/2010/main" val="515188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a:spLocks noChangeAspect="1"/>
          </p:cNvSpPr>
          <p:nvPr/>
        </p:nvSpPr>
        <p:spPr>
          <a:xfrm>
            <a:off x="4014537" y="293808"/>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 name="日期占位符 10">
            <a:extLst>
              <a:ext uri="{FF2B5EF4-FFF2-40B4-BE49-F238E27FC236}">
                <a16:creationId xmlns:a16="http://schemas.microsoft.com/office/drawing/2014/main" id="{0B05BF72-CA84-E4CB-0246-506627AA874B}"/>
              </a:ext>
            </a:extLst>
          </p:cNvPr>
          <p:cNvSpPr>
            <a:spLocks noGrp="1"/>
          </p:cNvSpPr>
          <p:nvPr>
            <p:ph type="dt" sz="half" idx="10"/>
          </p:nvPr>
        </p:nvSpPr>
        <p:spPr/>
        <p:txBody>
          <a:bodyPr/>
          <a:lstStyle/>
          <a:p>
            <a:fld id="{6C2A4446-215D-452A-B80A-1843B7DD82E6}"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2" name="页脚占位符 11">
            <a:extLst>
              <a:ext uri="{FF2B5EF4-FFF2-40B4-BE49-F238E27FC236}">
                <a16:creationId xmlns:a16="http://schemas.microsoft.com/office/drawing/2014/main" id="{E07762E7-0690-BAB3-6AB9-B5C31D7550C0}"/>
              </a:ext>
            </a:extLst>
          </p:cNvPr>
          <p:cNvSpPr>
            <a:spLocks noGrp="1"/>
          </p:cNvSpPr>
          <p:nvPr>
            <p:ph type="ftr" sz="quarter" idx="11"/>
          </p:nvPr>
        </p:nvSpPr>
        <p:spPr/>
        <p:txBody>
          <a:bodyPr/>
          <a:lstStyle/>
          <a:p>
            <a:r>
              <a:rPr lang="zh-CN" altLang="en-US" dirty="0">
                <a:latin typeface="Times New Roman" panose="02020603050405020304" pitchFamily="18" charset="0"/>
                <a:ea typeface="楷体" panose="02010609060101010101" pitchFamily="49" charset="-122"/>
              </a:rPr>
              <a:t>北京邮电大学 智能工程与自动化学院</a:t>
            </a:r>
          </a:p>
        </p:txBody>
      </p:sp>
      <p:sp>
        <p:nvSpPr>
          <p:cNvPr id="13" name="灯片编号占位符 12">
            <a:extLst>
              <a:ext uri="{FF2B5EF4-FFF2-40B4-BE49-F238E27FC236}">
                <a16:creationId xmlns:a16="http://schemas.microsoft.com/office/drawing/2014/main" id="{51E5F489-D648-E3B0-95E6-BC20B73410A2}"/>
              </a:ext>
            </a:extLst>
          </p:cNvPr>
          <p:cNvSpPr>
            <a:spLocks noGrp="1"/>
          </p:cNvSpPr>
          <p:nvPr>
            <p:ph type="sldNum" sz="quarter" idx="12"/>
          </p:nvPr>
        </p:nvSpPr>
        <p:spPr>
          <a:xfrm>
            <a:off x="8610600" y="6552166"/>
            <a:ext cx="2743200" cy="276999"/>
          </a:xfrm>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8</a:t>
            </a:fld>
            <a:endParaRPr lang="zh-CN" altLang="en-US">
              <a:latin typeface="Times New Roman" panose="02020603050405020304" pitchFamily="18" charset="0"/>
              <a:ea typeface="楷体" panose="02010609060101010101" pitchFamily="49" charset="-122"/>
            </a:endParaRPr>
          </a:p>
        </p:txBody>
      </p:sp>
      <p:sp>
        <p:nvSpPr>
          <p:cNvPr id="14" name="文本框 13">
            <a:extLst>
              <a:ext uri="{FF2B5EF4-FFF2-40B4-BE49-F238E27FC236}">
                <a16:creationId xmlns:a16="http://schemas.microsoft.com/office/drawing/2014/main" id="{4DB524C9-1E0F-F277-219B-C14DC23DB395}"/>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新时期人民对应急物资保障的需求：应急物资的公平性和可达性</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sp>
        <p:nvSpPr>
          <p:cNvPr id="15" name="文本框 14">
            <a:extLst>
              <a:ext uri="{FF2B5EF4-FFF2-40B4-BE49-F238E27FC236}">
                <a16:creationId xmlns:a16="http://schemas.microsoft.com/office/drawing/2014/main" id="{7AE3E49B-69C4-41AF-1285-A13A1A51789A}"/>
              </a:ext>
            </a:extLst>
          </p:cNvPr>
          <p:cNvSpPr txBox="1"/>
          <p:nvPr/>
        </p:nvSpPr>
        <p:spPr>
          <a:xfrm>
            <a:off x="5567363" y="1627825"/>
            <a:ext cx="6267450" cy="1704569"/>
          </a:xfrm>
          <a:prstGeom prst="rect">
            <a:avLst/>
          </a:prstGeom>
          <a:noFill/>
        </p:spPr>
        <p:txBody>
          <a:bodyPr wrap="square" rtlCol="0">
            <a:spAutoFit/>
          </a:bodyPr>
          <a:lstStyle/>
          <a:p>
            <a:pPr>
              <a:lnSpc>
                <a:spcPct val="150000"/>
              </a:lnSpc>
            </a:pPr>
            <a:r>
              <a:rPr lang="zh-CN" altLang="en-US" sz="1800" dirty="0">
                <a:latin typeface="Times New Roman" panose="02020603050405020304" pitchFamily="18" charset="0"/>
                <a:ea typeface="楷体" panose="02010609060101010101" pitchFamily="49" charset="-122"/>
              </a:rPr>
              <a:t>新时期人民对应急</a:t>
            </a:r>
            <a:r>
              <a:rPr lang="zh-CN" altLang="en-US" dirty="0">
                <a:latin typeface="Times New Roman" panose="02020603050405020304" pitchFamily="18" charset="0"/>
                <a:ea typeface="楷体" panose="02010609060101010101" pitchFamily="49" charset="-122"/>
              </a:rPr>
              <a:t>物资保障的需求通过</a:t>
            </a:r>
            <a:r>
              <a:rPr lang="zh-CN" altLang="zh-CN" dirty="0">
                <a:latin typeface="Times New Roman" panose="02020603050405020304" pitchFamily="18" charset="0"/>
                <a:ea typeface="楷体" panose="02010609060101010101" pitchFamily="49" charset="-122"/>
              </a:rPr>
              <a:t>《国家防灾减灾救灾委员会办公室关于进一步加强应急抢险救灾物资保障体系和能力建设的指导意见》</a:t>
            </a:r>
            <a:r>
              <a:rPr lang="zh-CN" altLang="en-US" dirty="0">
                <a:latin typeface="Times New Roman" panose="02020603050405020304" pitchFamily="18" charset="0"/>
                <a:ea typeface="楷体" panose="02010609060101010101" pitchFamily="49" charset="-122"/>
              </a:rPr>
              <a:t>（以下简称</a:t>
            </a:r>
            <a:r>
              <a:rPr lang="en-US" altLang="zh-CN" dirty="0">
                <a:latin typeface="Times New Roman" panose="02020603050405020304" pitchFamily="18" charset="0"/>
                <a:ea typeface="楷体" panose="02010609060101010101" pitchFamily="49" charset="-122"/>
              </a:rPr>
              <a:t>《</a:t>
            </a:r>
            <a:r>
              <a:rPr lang="zh-CN" altLang="en-US" dirty="0">
                <a:latin typeface="Times New Roman" panose="02020603050405020304" pitchFamily="18" charset="0"/>
                <a:ea typeface="楷体" panose="02010609060101010101" pitchFamily="49" charset="-122"/>
              </a:rPr>
              <a:t>指导意见</a:t>
            </a:r>
            <a:r>
              <a:rPr lang="en-US" altLang="zh-CN" dirty="0">
                <a:latin typeface="Times New Roman" panose="02020603050405020304" pitchFamily="18" charset="0"/>
                <a:ea typeface="楷体" panose="02010609060101010101" pitchFamily="49" charset="-122"/>
              </a:rPr>
              <a:t>》</a:t>
            </a:r>
            <a:r>
              <a:rPr lang="zh-CN" altLang="en-US" dirty="0">
                <a:latin typeface="Times New Roman" panose="02020603050405020304" pitchFamily="18" charset="0"/>
                <a:ea typeface="楷体" panose="02010609060101010101" pitchFamily="49" charset="-122"/>
              </a:rPr>
              <a:t>）得到了充分体现。</a:t>
            </a:r>
          </a:p>
        </p:txBody>
      </p:sp>
      <p:pic>
        <p:nvPicPr>
          <p:cNvPr id="17" name="图片 16">
            <a:extLst>
              <a:ext uri="{FF2B5EF4-FFF2-40B4-BE49-F238E27FC236}">
                <a16:creationId xmlns:a16="http://schemas.microsoft.com/office/drawing/2014/main" id="{CF031EB0-2476-3BE2-7659-4D96A13B99FC}"/>
              </a:ext>
            </a:extLst>
          </p:cNvPr>
          <p:cNvPicPr>
            <a:picLocks noChangeAspect="1"/>
          </p:cNvPicPr>
          <p:nvPr/>
        </p:nvPicPr>
        <p:blipFill>
          <a:blip r:embed="rId2"/>
          <a:stretch>
            <a:fillRect/>
          </a:stretch>
        </p:blipFill>
        <p:spPr>
          <a:xfrm>
            <a:off x="107780" y="1063463"/>
            <a:ext cx="5502214" cy="2824381"/>
          </a:xfrm>
          <a:prstGeom prst="rect">
            <a:avLst/>
          </a:prstGeom>
        </p:spPr>
      </p:pic>
      <p:sp>
        <p:nvSpPr>
          <p:cNvPr id="18" name="文本框 17">
            <a:extLst>
              <a:ext uri="{FF2B5EF4-FFF2-40B4-BE49-F238E27FC236}">
                <a16:creationId xmlns:a16="http://schemas.microsoft.com/office/drawing/2014/main" id="{2AB16AD8-B5B9-4466-16F7-8F7D4A9F91C7}"/>
              </a:ext>
            </a:extLst>
          </p:cNvPr>
          <p:cNvSpPr txBox="1"/>
          <p:nvPr/>
        </p:nvSpPr>
        <p:spPr>
          <a:xfrm>
            <a:off x="423862" y="4106460"/>
            <a:ext cx="11272838" cy="2117246"/>
          </a:xfrm>
          <a:prstGeom prst="rect">
            <a:avLst/>
          </a:prstGeom>
          <a:noFill/>
        </p:spPr>
        <p:txBody>
          <a:bodyPr wrap="square" rtlCol="0">
            <a:spAutoFit/>
          </a:bodyPr>
          <a:lstStyle/>
          <a:p>
            <a:pPr>
              <a:lnSpc>
                <a:spcPct val="150000"/>
              </a:lnSpc>
            </a:pPr>
            <a:r>
              <a:rPr lang="zh-CN" altLang="en-US" dirty="0"/>
              <a:t>基层应急物资储备并不像大城市一样充足，群众面临“最后一公里”物资缺口。乡镇物资不如大城市供应重组与迅速（</a:t>
            </a:r>
            <a:r>
              <a:rPr lang="zh-CN" altLang="en-US" b="1" dirty="0"/>
              <a:t>公平性和迅速可达</a:t>
            </a:r>
            <a:r>
              <a:rPr lang="zh-CN" altLang="en-US" dirty="0"/>
              <a:t>）。一旦面临严重自然灾害，且物资不足且不能迅速供应的情况下，</a:t>
            </a:r>
            <a:r>
              <a:rPr lang="zh-CN" altLang="en-US" b="1" dirty="0"/>
              <a:t>会导致严重的人员伤亡与经济损失</a:t>
            </a:r>
            <a:r>
              <a:rPr lang="zh-CN" altLang="en-US" dirty="0"/>
              <a:t>。</a:t>
            </a:r>
            <a:endParaRPr lang="en-US" altLang="zh-CN" dirty="0"/>
          </a:p>
          <a:p>
            <a:pPr>
              <a:lnSpc>
                <a:spcPct val="150000"/>
              </a:lnSpc>
            </a:pPr>
            <a:r>
              <a:rPr lang="zh-CN" altLang="en-US" b="1" i="1" u="sng" dirty="0"/>
              <a:t>国家的对策</a:t>
            </a:r>
            <a:r>
              <a:rPr lang="zh-CN" altLang="en-US" b="1" dirty="0"/>
              <a:t>：</a:t>
            </a:r>
            <a:r>
              <a:rPr lang="en-US" altLang="zh-CN" dirty="0"/>
              <a:t>2025</a:t>
            </a:r>
            <a:r>
              <a:rPr lang="zh-CN" altLang="en-US" dirty="0"/>
              <a:t>年前实现县级储备库</a:t>
            </a:r>
            <a:r>
              <a:rPr lang="en-US" altLang="zh-CN" dirty="0"/>
              <a:t>100%</a:t>
            </a:r>
            <a:r>
              <a:rPr lang="zh-CN" altLang="en-US" dirty="0"/>
              <a:t>覆盖，</a:t>
            </a:r>
            <a:r>
              <a:rPr lang="en-US" altLang="zh-CN" dirty="0"/>
              <a:t>2030</a:t>
            </a:r>
            <a:r>
              <a:rPr lang="zh-CN" altLang="en-US" dirty="0"/>
              <a:t>年多灾易灾乡镇全覆盖，村级设紧急物资存放点。确保首批应急物资县级</a:t>
            </a:r>
            <a:r>
              <a:rPr lang="en-US" altLang="zh-CN" dirty="0"/>
              <a:t>6</a:t>
            </a:r>
            <a:r>
              <a:rPr lang="zh-CN" altLang="en-US" dirty="0"/>
              <a:t>小时内、市级</a:t>
            </a:r>
            <a:r>
              <a:rPr lang="en-US" altLang="zh-CN" dirty="0"/>
              <a:t>8</a:t>
            </a:r>
            <a:r>
              <a:rPr lang="zh-CN" altLang="en-US" dirty="0"/>
              <a:t>小时内、省级</a:t>
            </a:r>
            <a:r>
              <a:rPr lang="en-US" altLang="zh-CN" dirty="0"/>
              <a:t>10</a:t>
            </a:r>
            <a:r>
              <a:rPr lang="zh-CN" altLang="en-US" dirty="0"/>
              <a:t>小时内运抵灾区。多区域互助协议。多主体存储。</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a:spLocks noChangeAspect="1"/>
          </p:cNvSpPr>
          <p:nvPr/>
        </p:nvSpPr>
        <p:spPr>
          <a:xfrm>
            <a:off x="4201964" y="297407"/>
            <a:ext cx="108000" cy="108000"/>
          </a:xfrm>
          <a:prstGeom prst="ellipse">
            <a:avLst/>
          </a:prstGeom>
          <a:no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日期占位符 11">
            <a:extLst>
              <a:ext uri="{FF2B5EF4-FFF2-40B4-BE49-F238E27FC236}">
                <a16:creationId xmlns:a16="http://schemas.microsoft.com/office/drawing/2014/main" id="{984275D1-E025-6F22-EB03-486B428DC168}"/>
              </a:ext>
            </a:extLst>
          </p:cNvPr>
          <p:cNvSpPr>
            <a:spLocks noGrp="1"/>
          </p:cNvSpPr>
          <p:nvPr>
            <p:ph type="dt" sz="half" idx="10"/>
          </p:nvPr>
        </p:nvSpPr>
        <p:spPr/>
        <p:txBody>
          <a:bodyPr/>
          <a:lstStyle/>
          <a:p>
            <a:fld id="{160D4261-6555-4821-9D95-779812A6AFCB}" type="datetime1">
              <a:rPr lang="zh-CN" altLang="en-US" smtClean="0">
                <a:latin typeface="Times New Roman" panose="02020603050405020304" pitchFamily="18" charset="0"/>
                <a:ea typeface="楷体" panose="02010609060101010101" pitchFamily="49" charset="-122"/>
              </a:rPr>
              <a:t>2025/4/10</a:t>
            </a:fld>
            <a:endParaRPr lang="zh-CN" altLang="en-US">
              <a:latin typeface="Times New Roman" panose="02020603050405020304" pitchFamily="18" charset="0"/>
              <a:ea typeface="楷体" panose="02010609060101010101" pitchFamily="49" charset="-122"/>
            </a:endParaRPr>
          </a:p>
        </p:txBody>
      </p:sp>
      <p:sp>
        <p:nvSpPr>
          <p:cNvPr id="13" name="页脚占位符 12">
            <a:extLst>
              <a:ext uri="{FF2B5EF4-FFF2-40B4-BE49-F238E27FC236}">
                <a16:creationId xmlns:a16="http://schemas.microsoft.com/office/drawing/2014/main" id="{469AF16A-A0C1-409B-14EC-7C30A34FAE39}"/>
              </a:ext>
            </a:extLst>
          </p:cNvPr>
          <p:cNvSpPr>
            <a:spLocks noGrp="1"/>
          </p:cNvSpPr>
          <p:nvPr>
            <p:ph type="ftr" sz="quarter" idx="11"/>
          </p:nvPr>
        </p:nvSpPr>
        <p:spPr/>
        <p:txBody>
          <a:bodyPr/>
          <a:lstStyle/>
          <a:p>
            <a:r>
              <a:rPr lang="zh-CN" altLang="en-US">
                <a:latin typeface="Times New Roman" panose="02020603050405020304" pitchFamily="18" charset="0"/>
                <a:ea typeface="楷体" panose="02010609060101010101" pitchFamily="49" charset="-122"/>
              </a:rPr>
              <a:t>北京邮电大学 智能工程与自动化学院</a:t>
            </a:r>
          </a:p>
        </p:txBody>
      </p:sp>
      <p:sp>
        <p:nvSpPr>
          <p:cNvPr id="14" name="灯片编号占位符 13">
            <a:extLst>
              <a:ext uri="{FF2B5EF4-FFF2-40B4-BE49-F238E27FC236}">
                <a16:creationId xmlns:a16="http://schemas.microsoft.com/office/drawing/2014/main" id="{E46D60A1-BDAC-D16D-774B-5011C7664721}"/>
              </a:ext>
            </a:extLst>
          </p:cNvPr>
          <p:cNvSpPr>
            <a:spLocks noGrp="1"/>
          </p:cNvSpPr>
          <p:nvPr>
            <p:ph type="sldNum" sz="quarter" idx="12"/>
          </p:nvPr>
        </p:nvSpPr>
        <p:spPr/>
        <p:txBody>
          <a:bodyPr/>
          <a:lstStyle/>
          <a:p>
            <a:fld id="{68C87A08-A758-4FE9-B63C-49AED835B7D6}" type="slidenum">
              <a:rPr lang="zh-CN" altLang="en-US" smtClean="0">
                <a:latin typeface="Times New Roman" panose="02020603050405020304" pitchFamily="18" charset="0"/>
                <a:ea typeface="楷体" panose="02010609060101010101" pitchFamily="49" charset="-122"/>
              </a:rPr>
              <a:pPr/>
              <a:t>9</a:t>
            </a:fld>
            <a:endParaRPr lang="zh-CN" altLang="en-US">
              <a:latin typeface="Times New Roman" panose="02020603050405020304" pitchFamily="18" charset="0"/>
              <a:ea typeface="楷体" panose="02010609060101010101" pitchFamily="49" charset="-122"/>
            </a:endParaRPr>
          </a:p>
        </p:txBody>
      </p:sp>
      <p:sp>
        <p:nvSpPr>
          <p:cNvPr id="15" name="文本框 14">
            <a:extLst>
              <a:ext uri="{FF2B5EF4-FFF2-40B4-BE49-F238E27FC236}">
                <a16:creationId xmlns:a16="http://schemas.microsoft.com/office/drawing/2014/main" id="{A147D3AC-20C7-391C-7F2D-3B9DC81B46E8}"/>
              </a:ext>
            </a:extLst>
          </p:cNvPr>
          <p:cNvSpPr txBox="1"/>
          <p:nvPr/>
        </p:nvSpPr>
        <p:spPr>
          <a:xfrm>
            <a:off x="107780" y="472657"/>
            <a:ext cx="5375959" cy="276999"/>
          </a:xfrm>
          <a:prstGeom prst="rect">
            <a:avLst/>
          </a:prstGeom>
          <a:noFill/>
        </p:spPr>
        <p:txBody>
          <a:bodyPr wrap="square" rtlCol="0">
            <a:spAutoFit/>
          </a:bodyPr>
          <a:lstStyle/>
          <a:p>
            <a:r>
              <a:rPr lang="zh-CN" altLang="en-US" sz="1200" dirty="0">
                <a:solidFill>
                  <a:schemeClr val="tx1">
                    <a:lumMod val="65000"/>
                    <a:lumOff val="35000"/>
                  </a:schemeClr>
                </a:solidFill>
                <a:latin typeface="Times New Roman" panose="02020603050405020304" pitchFamily="18" charset="0"/>
                <a:ea typeface="楷体" panose="02010609060101010101" pitchFamily="49" charset="-122"/>
              </a:rPr>
              <a:t>新时期人民对应急物资保障的需求：应急物资的精准化</a:t>
            </a:r>
            <a:endParaRPr lang="en-US" altLang="zh-CN" sz="1200" dirty="0">
              <a:solidFill>
                <a:schemeClr val="tx1">
                  <a:lumMod val="65000"/>
                  <a:lumOff val="35000"/>
                </a:schemeClr>
              </a:solidFill>
              <a:latin typeface="Times New Roman" panose="02020603050405020304" pitchFamily="18" charset="0"/>
              <a:ea typeface="楷体" panose="02010609060101010101" pitchFamily="49" charset="-122"/>
            </a:endParaRPr>
          </a:p>
        </p:txBody>
      </p:sp>
      <p:pic>
        <p:nvPicPr>
          <p:cNvPr id="1026" name="Picture 2" descr="1900至2000年中国重大自然灾害点位分布图">
            <a:extLst>
              <a:ext uri="{FF2B5EF4-FFF2-40B4-BE49-F238E27FC236}">
                <a16:creationId xmlns:a16="http://schemas.microsoft.com/office/drawing/2014/main" id="{0B272948-74A3-A540-E411-8459601D677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0499" y="1355109"/>
            <a:ext cx="6108538" cy="4093204"/>
          </a:xfrm>
          <a:prstGeom prst="rect">
            <a:avLst/>
          </a:prstGeom>
          <a:noFill/>
          <a:extLst>
            <a:ext uri="{909E8E84-426E-40DD-AFC4-6F175D3DCCD1}">
              <a14:hiddenFill xmlns:a14="http://schemas.microsoft.com/office/drawing/2010/main">
                <a:solidFill>
                  <a:srgbClr val="FFFFFF"/>
                </a:solidFill>
              </a14:hiddenFill>
            </a:ext>
          </a:extLst>
        </p:spPr>
      </p:pic>
      <p:sp>
        <p:nvSpPr>
          <p:cNvPr id="16" name="文本框 15">
            <a:extLst>
              <a:ext uri="{FF2B5EF4-FFF2-40B4-BE49-F238E27FC236}">
                <a16:creationId xmlns:a16="http://schemas.microsoft.com/office/drawing/2014/main" id="{A6FEF0E6-3675-AB92-1117-8152EA98C95B}"/>
              </a:ext>
            </a:extLst>
          </p:cNvPr>
          <p:cNvSpPr txBox="1"/>
          <p:nvPr/>
        </p:nvSpPr>
        <p:spPr>
          <a:xfrm>
            <a:off x="6457951" y="1512091"/>
            <a:ext cx="5543550" cy="3779240"/>
          </a:xfrm>
          <a:prstGeom prst="rect">
            <a:avLst/>
          </a:prstGeom>
          <a:noFill/>
        </p:spPr>
        <p:txBody>
          <a:bodyPr wrap="square" rtlCol="0">
            <a:spAutoFit/>
          </a:bodyPr>
          <a:lstStyle/>
          <a:p>
            <a:pPr>
              <a:lnSpc>
                <a:spcPct val="150000"/>
              </a:lnSpc>
            </a:pPr>
            <a:r>
              <a:rPr lang="zh-CN" altLang="en-US" b="1" dirty="0"/>
              <a:t>目前的问题</a:t>
            </a:r>
            <a:r>
              <a:rPr lang="zh-CN" altLang="en-US" dirty="0"/>
              <a:t>：</a:t>
            </a:r>
            <a:r>
              <a:rPr lang="zh-CN" altLang="en-US" b="0" i="0" dirty="0">
                <a:solidFill>
                  <a:srgbClr val="000000"/>
                </a:solidFill>
                <a:effectLst/>
              </a:rPr>
              <a:t>东南沿海需防台风物资，西北干旱区需抗旱装备，城市高层需高空救援工具；其次还需要根据科学方法解决存多少，怎么存的问题</a:t>
            </a:r>
            <a:r>
              <a:rPr lang="zh-CN" altLang="en-US" dirty="0">
                <a:solidFill>
                  <a:srgbClr val="000000"/>
                </a:solidFill>
              </a:rPr>
              <a:t>。</a:t>
            </a:r>
            <a:r>
              <a:rPr lang="zh-CN" altLang="en-US" b="0" i="0" dirty="0">
                <a:solidFill>
                  <a:srgbClr val="000000"/>
                </a:solidFill>
                <a:effectLst/>
              </a:rPr>
              <a:t>如果不能因地制宜的布置精准的物资，</a:t>
            </a:r>
            <a:r>
              <a:rPr lang="zh-CN" altLang="en-US" b="1" i="0" dirty="0">
                <a:solidFill>
                  <a:srgbClr val="000000"/>
                </a:solidFill>
                <a:effectLst/>
              </a:rPr>
              <a:t>会导致浪费与重大损失</a:t>
            </a:r>
            <a:r>
              <a:rPr lang="zh-CN" altLang="en-US" dirty="0">
                <a:solidFill>
                  <a:srgbClr val="000000"/>
                </a:solidFill>
              </a:rPr>
              <a:t>（</a:t>
            </a:r>
            <a:r>
              <a:rPr lang="en-US" altLang="zh-CN" dirty="0">
                <a:solidFill>
                  <a:srgbClr val="000000"/>
                </a:solidFill>
              </a:rPr>
              <a:t>E.g.</a:t>
            </a:r>
            <a:r>
              <a:rPr lang="zh-CN" altLang="en-US" dirty="0">
                <a:solidFill>
                  <a:srgbClr val="000000"/>
                </a:solidFill>
              </a:rPr>
              <a:t> </a:t>
            </a:r>
            <a:r>
              <a:rPr lang="en-US" altLang="zh-CN" dirty="0">
                <a:solidFill>
                  <a:srgbClr val="000000"/>
                </a:solidFill>
              </a:rPr>
              <a:t>2021</a:t>
            </a:r>
            <a:r>
              <a:rPr lang="zh-CN" altLang="en-US" dirty="0">
                <a:solidFill>
                  <a:srgbClr val="000000"/>
                </a:solidFill>
              </a:rPr>
              <a:t>年河南暴雨）</a:t>
            </a:r>
            <a:r>
              <a:rPr lang="zh-CN" altLang="en-US" b="0" i="0" dirty="0">
                <a:solidFill>
                  <a:srgbClr val="000000"/>
                </a:solidFill>
                <a:effectLst/>
              </a:rPr>
              <a:t>。此外，重点人群（如罕见病、婴儿、老人等）的物资供应也是个问题。</a:t>
            </a:r>
            <a:endParaRPr lang="en-US" altLang="zh-CN" b="0" i="0" dirty="0">
              <a:solidFill>
                <a:srgbClr val="000000"/>
              </a:solidFill>
              <a:effectLst/>
            </a:endParaRPr>
          </a:p>
          <a:p>
            <a:pPr>
              <a:lnSpc>
                <a:spcPct val="150000"/>
              </a:lnSpc>
            </a:pPr>
            <a:r>
              <a:rPr lang="zh-CN" altLang="en-US" i="1" u="sng" dirty="0"/>
              <a:t>国家的对策</a:t>
            </a:r>
            <a:r>
              <a:rPr lang="zh-CN" altLang="en-US" dirty="0"/>
              <a:t>：全国自然灾害综合风险普查，</a:t>
            </a:r>
            <a:r>
              <a:rPr lang="zh-CN" altLang="en-US" b="0" i="0" dirty="0">
                <a:solidFill>
                  <a:srgbClr val="000000"/>
                </a:solidFill>
                <a:effectLst/>
              </a:rPr>
              <a:t>动态评估各行政区域风险形势，高风险区按二级响应标准冗余储备，</a:t>
            </a:r>
            <a:r>
              <a:rPr lang="zh-CN" altLang="en-US" b="1" i="0" dirty="0">
                <a:solidFill>
                  <a:srgbClr val="000000"/>
                </a:solidFill>
                <a:effectLst/>
              </a:rPr>
              <a:t>按需定制品类</a:t>
            </a:r>
            <a:r>
              <a:rPr lang="zh-CN" altLang="en-US" b="1" dirty="0">
                <a:solidFill>
                  <a:srgbClr val="000000"/>
                </a:solidFill>
              </a:rPr>
              <a:t>。</a:t>
            </a:r>
            <a:endParaRPr lang="zh-CN" altLang="en-US"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 name="COMMONDATA" val="eyJoZGlkIjoiN2JiMjEzOWRiODY5YWM2ZjBlOWE3NTYwOTY5NjlkYmYifQ=="/>
</p:tagLst>
</file>

<file path=ppt/theme/theme1.xml><?xml version="1.0" encoding="utf-8"?>
<a:theme xmlns:a="http://schemas.openxmlformats.org/drawingml/2006/main" name="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ont">
      <a:majorFont>
        <a:latin typeface="Times New Roman"/>
        <a:ea typeface="楷体"/>
        <a:cs typeface=""/>
      </a:majorFont>
      <a:minorFont>
        <a:latin typeface="Times New Roman"/>
        <a:ea typeface="楷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lumMod val="50000"/>
            <a:alpha val="8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534</TotalTime>
  <Words>3236</Words>
  <Application>Microsoft Office PowerPoint</Application>
  <PresentationFormat>宽屏</PresentationFormat>
  <Paragraphs>233</Paragraphs>
  <Slides>23</Slides>
  <Notes>20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23</vt:i4>
      </vt:variant>
    </vt:vector>
  </HeadingPairs>
  <TitlesOfParts>
    <vt:vector size="32" baseType="lpstr">
      <vt:lpstr>-apple-system</vt:lpstr>
      <vt:lpstr>Helvetica Light</vt:lpstr>
      <vt:lpstr>等线</vt:lpstr>
      <vt:lpstr>宋体</vt:lpstr>
      <vt:lpstr>Arial</vt:lpstr>
      <vt:lpstr>Palatino Linotype</vt:lpstr>
      <vt:lpstr>Times New Roman</vt:lpstr>
      <vt:lpstr>Ubuntu</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 eyes</dc:creator>
  <cp:lastModifiedBy>ke zhang</cp:lastModifiedBy>
  <cp:revision>58</cp:revision>
  <dcterms:created xsi:type="dcterms:W3CDTF">2022-02-24T12:47:00Z</dcterms:created>
  <dcterms:modified xsi:type="dcterms:W3CDTF">2025-04-10T04:01:14Z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6BA7589629B445DA94CC2345A8A67575_12</vt:lpwstr>
  </property>
  <property fmtid="{D5CDD505-2E9C-101B-9397-08002B2CF9AE}" pid="3" name="KSOProductBuildVer">
    <vt:lpwstr>2052-12.1.0.18608</vt:lpwstr>
  </property>
</Properties>
</file>

<file path=docProps/thumbnail.jpeg>
</file>